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9" r:id="rId3"/>
    <p:sldId id="257" r:id="rId4"/>
    <p:sldId id="260" r:id="rId5"/>
    <p:sldId id="261" r:id="rId6"/>
    <p:sldId id="258" r:id="rId7"/>
    <p:sldId id="262" r:id="rId8"/>
    <p:sldId id="263" r:id="rId9"/>
    <p:sldId id="264" r:id="rId10"/>
    <p:sldId id="265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  <a:srgbClr val="F00E24"/>
    <a:srgbClr val="1B8930"/>
    <a:srgbClr val="EDF7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4" autoAdjust="0"/>
    <p:restoredTop sz="94660"/>
  </p:normalViewPr>
  <p:slideViewPr>
    <p:cSldViewPr>
      <p:cViewPr>
        <p:scale>
          <a:sx n="100" d="100"/>
          <a:sy n="100" d="100"/>
        </p:scale>
        <p:origin x="-9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294" y="-8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F70AE1-0D16-4ED2-8ECA-8574D74989C5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900FA-DF94-4845-8C25-2D1A4B182A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0769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00FA-DF94-4845-8C25-2D1A4B182ACA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5639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2283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3771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8543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5939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3670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6426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9209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23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8205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3279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210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81527-E06C-4D25-BFE7-4DD95F6655A3}" type="datetimeFigureOut">
              <a:rPr lang="pt-BR" smtClean="0"/>
              <a:t>14/01/2015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0279B-D073-4765-95B6-684F6F9682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617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://www.comprasnet.gov.br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1470025"/>
          </a:xfrm>
        </p:spPr>
        <p:txBody>
          <a:bodyPr/>
          <a:lstStyle/>
          <a:p>
            <a:r>
              <a:rPr lang="pt-BR" b="1" u="dbl" dirty="0" smtClean="0">
                <a:uFill>
                  <a:solidFill>
                    <a:srgbClr val="FF0000"/>
                  </a:solidFill>
                </a:uFill>
              </a:rPr>
              <a:t>Dinâmica das Compras Públicas</a:t>
            </a:r>
            <a:endParaRPr lang="pt-BR" b="1" u="dbl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564904"/>
            <a:ext cx="6400800" cy="3073896"/>
          </a:xfrm>
        </p:spPr>
        <p:txBody>
          <a:bodyPr/>
          <a:lstStyle/>
          <a:p>
            <a:r>
              <a:rPr lang="pt-BR" b="1" dirty="0" smtClean="0">
                <a:solidFill>
                  <a:srgbClr val="1B8930"/>
                </a:solidFill>
              </a:rPr>
              <a:t>Organograma dos Pedidos de compra na </a:t>
            </a:r>
            <a:r>
              <a:rPr lang="pt-BR" b="1" dirty="0" err="1" smtClean="0">
                <a:solidFill>
                  <a:srgbClr val="1B8930"/>
                </a:solidFill>
              </a:rPr>
              <a:t>Unipampa</a:t>
            </a:r>
            <a:endParaRPr lang="pt-BR" b="1" dirty="0" smtClean="0">
              <a:solidFill>
                <a:srgbClr val="1B8930"/>
              </a:solidFill>
            </a:endParaRPr>
          </a:p>
          <a:p>
            <a:endParaRPr lang="pt-BR" b="1" dirty="0" smtClean="0">
              <a:solidFill>
                <a:srgbClr val="1B8930"/>
              </a:solidFill>
            </a:endParaRPr>
          </a:p>
          <a:p>
            <a:r>
              <a:rPr lang="pt-BR" b="1" dirty="0" smtClean="0">
                <a:solidFill>
                  <a:srgbClr val="1B8930"/>
                </a:solidFill>
              </a:rPr>
              <a:t>Parte I – Pedidos e tipos de Licitações</a:t>
            </a:r>
            <a:endParaRPr lang="pt-BR" b="1" dirty="0">
              <a:solidFill>
                <a:srgbClr val="1B893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55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pt-BR" sz="3000" b="1" dirty="0" smtClean="0"/>
              <a:t>Modalidades de Licitação mais utilizadas</a:t>
            </a:r>
            <a:endParaRPr lang="pt-BR" sz="3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pt-BR" b="1" dirty="0" smtClean="0"/>
              <a:t>Tomada de Preços </a:t>
            </a:r>
            <a:r>
              <a:rPr lang="pt-BR" sz="2100" dirty="0" smtClean="0">
                <a:solidFill>
                  <a:srgbClr val="0000FF"/>
                </a:solidFill>
              </a:rPr>
              <a:t>(conf. Art. 23 Lei 8.666/93 )</a:t>
            </a:r>
            <a:r>
              <a:rPr lang="pt-BR" b="1" dirty="0" smtClean="0"/>
              <a:t>: </a:t>
            </a:r>
          </a:p>
          <a:p>
            <a:pPr marL="0" indent="0">
              <a:buNone/>
            </a:pPr>
            <a:r>
              <a:rPr lang="pt-BR" dirty="0" smtClean="0"/>
              <a:t>- Compras e Serviços até o montante de R$ 650.000,00; </a:t>
            </a:r>
          </a:p>
          <a:p>
            <a:pPr marL="0" indent="0">
              <a:buNone/>
            </a:pPr>
            <a:r>
              <a:rPr lang="pt-BR" dirty="0" smtClean="0"/>
              <a:t>- Obras e Serv. de Engenharia até R$ 1.500.000,00</a:t>
            </a:r>
          </a:p>
          <a:p>
            <a:pPr marL="0" indent="0">
              <a:buNone/>
            </a:pPr>
            <a:endParaRPr lang="pt-BR" b="1" dirty="0" smtClean="0"/>
          </a:p>
          <a:p>
            <a:pPr marL="0" indent="0">
              <a:buNone/>
            </a:pPr>
            <a:r>
              <a:rPr lang="pt-BR" b="1" dirty="0" smtClean="0"/>
              <a:t>Concorrência </a:t>
            </a:r>
            <a:r>
              <a:rPr lang="pt-BR" sz="2100" dirty="0">
                <a:solidFill>
                  <a:srgbClr val="0000FF"/>
                </a:solidFill>
              </a:rPr>
              <a:t>(conf. Art. 23 Lei 8.666/93 )</a:t>
            </a:r>
            <a:r>
              <a:rPr lang="pt-BR" b="1" dirty="0" smtClean="0"/>
              <a:t>: </a:t>
            </a:r>
          </a:p>
          <a:p>
            <a:pPr marL="0" indent="0">
              <a:buNone/>
            </a:pPr>
            <a:r>
              <a:rPr lang="pt-BR" dirty="0" smtClean="0"/>
              <a:t>- Compras </a:t>
            </a:r>
            <a:r>
              <a:rPr lang="pt-BR" dirty="0"/>
              <a:t>e </a:t>
            </a:r>
            <a:r>
              <a:rPr lang="pt-BR" dirty="0" smtClean="0"/>
              <a:t>Serviços acima de </a:t>
            </a:r>
            <a:r>
              <a:rPr lang="pt-BR" dirty="0" err="1" smtClean="0"/>
              <a:t>de</a:t>
            </a:r>
            <a:r>
              <a:rPr lang="pt-BR" dirty="0" smtClean="0"/>
              <a:t> </a:t>
            </a:r>
            <a:r>
              <a:rPr lang="pt-BR" dirty="0"/>
              <a:t>R$ 650.000,00; </a:t>
            </a:r>
          </a:p>
          <a:p>
            <a:pPr marL="0" indent="0">
              <a:buNone/>
            </a:pPr>
            <a:r>
              <a:rPr lang="pt-BR" dirty="0" smtClean="0"/>
              <a:t>- Obras </a:t>
            </a:r>
            <a:r>
              <a:rPr lang="pt-BR" dirty="0"/>
              <a:t>e </a:t>
            </a:r>
            <a:r>
              <a:rPr lang="pt-BR" dirty="0" smtClean="0"/>
              <a:t>Serv. </a:t>
            </a:r>
            <a:r>
              <a:rPr lang="pt-BR" dirty="0"/>
              <a:t>de Engenharia </a:t>
            </a:r>
            <a:r>
              <a:rPr lang="pt-BR" dirty="0" smtClean="0"/>
              <a:t>acima de </a:t>
            </a:r>
            <a:r>
              <a:rPr lang="pt-BR" dirty="0"/>
              <a:t>R$ 1.500.000,00</a:t>
            </a:r>
          </a:p>
          <a:p>
            <a:pPr marL="0" indent="0">
              <a:buNone/>
            </a:pPr>
            <a:endParaRPr lang="pt-BR" b="1" dirty="0" smtClean="0"/>
          </a:p>
          <a:p>
            <a:pPr marL="0" indent="0">
              <a:buNone/>
            </a:pPr>
            <a:r>
              <a:rPr lang="pt-BR" b="1" u="sng" dirty="0" smtClean="0">
                <a:solidFill>
                  <a:srgbClr val="C00000"/>
                </a:solidFill>
              </a:rPr>
              <a:t>Pregão Eletrônico</a:t>
            </a:r>
            <a:r>
              <a:rPr lang="pt-BR" sz="2100" u="sng" dirty="0" smtClean="0">
                <a:solidFill>
                  <a:srgbClr val="C00000"/>
                </a:solidFill>
              </a:rPr>
              <a:t> </a:t>
            </a:r>
            <a:r>
              <a:rPr lang="pt-BR" sz="2100" dirty="0" smtClean="0">
                <a:solidFill>
                  <a:srgbClr val="0000FF"/>
                </a:solidFill>
              </a:rPr>
              <a:t>(Lei 10.520/02 e Dec. 5.450/05)</a:t>
            </a:r>
            <a:r>
              <a:rPr lang="pt-BR" b="1" dirty="0" smtClean="0"/>
              <a:t>:</a:t>
            </a:r>
          </a:p>
          <a:p>
            <a:pPr marL="0" indent="0">
              <a:buNone/>
            </a:pPr>
            <a:r>
              <a:rPr lang="pt-BR" dirty="0" smtClean="0"/>
              <a:t>- Aquisição de bens e serviços comuns, sem limitação de valor (é vedado para obras de engenharia).</a:t>
            </a:r>
          </a:p>
          <a:p>
            <a:endParaRPr lang="pt-BR" dirty="0"/>
          </a:p>
        </p:txBody>
      </p:sp>
      <p:sp>
        <p:nvSpPr>
          <p:cNvPr id="4" name="Pergaminho vertical 3">
            <a:hlinkClick r:id="rId2" action="ppaction://hlinksldjump"/>
          </p:cNvPr>
          <p:cNvSpPr/>
          <p:nvPr/>
        </p:nvSpPr>
        <p:spPr>
          <a:xfrm>
            <a:off x="6948264" y="5805264"/>
            <a:ext cx="1296144" cy="936104"/>
          </a:xfrm>
          <a:prstGeom prst="verticalScroll">
            <a:avLst/>
          </a:prstGeom>
          <a:solidFill>
            <a:srgbClr val="EDF76D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rgbClr val="0000FF"/>
                </a:solidFill>
              </a:rPr>
              <a:t>SAIBA +</a:t>
            </a:r>
            <a:endParaRPr lang="pt-BR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66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Tipo de Pedido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Pregão Sistema Registro de Preços </a:t>
            </a:r>
          </a:p>
          <a:p>
            <a:r>
              <a:rPr lang="pt-BR" sz="1800" dirty="0"/>
              <a:t>(Lei 8.666/93, Dec. 7.892/13)</a:t>
            </a:r>
            <a:endParaRPr lang="pt-BR" sz="1800" dirty="0" smtClean="0"/>
          </a:p>
          <a:p>
            <a:pPr marL="0" indent="0">
              <a:buNone/>
            </a:pPr>
            <a:endParaRPr lang="pt-BR" sz="1800" dirty="0" smtClean="0"/>
          </a:p>
          <a:p>
            <a:r>
              <a:rPr lang="pt-BR" dirty="0" smtClean="0"/>
              <a:t>Pregão Aquisição Imediata </a:t>
            </a:r>
            <a:r>
              <a:rPr lang="pt-BR" sz="1800" dirty="0" smtClean="0"/>
              <a:t>(Lei 10.520/02)</a:t>
            </a:r>
          </a:p>
          <a:p>
            <a:pPr marL="0" indent="0">
              <a:buNone/>
            </a:pPr>
            <a:endParaRPr lang="pt-BR" sz="1800" dirty="0" smtClean="0"/>
          </a:p>
          <a:p>
            <a:r>
              <a:rPr lang="pt-BR" dirty="0" smtClean="0"/>
              <a:t>Dispensa de Licitação </a:t>
            </a:r>
            <a:r>
              <a:rPr lang="pt-BR" sz="1800" dirty="0" smtClean="0"/>
              <a:t>(Lei 8.666/93)</a:t>
            </a:r>
          </a:p>
          <a:p>
            <a:pPr marL="0" indent="0">
              <a:buNone/>
            </a:pPr>
            <a:endParaRPr lang="pt-BR" sz="1800" dirty="0" smtClean="0"/>
          </a:p>
          <a:p>
            <a:r>
              <a:rPr lang="pt-BR" dirty="0" smtClean="0"/>
              <a:t>Inexigibilidade de Licitação </a:t>
            </a:r>
            <a:r>
              <a:rPr lang="pt-BR" sz="1800" dirty="0" smtClean="0"/>
              <a:t>(Lei 8.666/93)</a:t>
            </a:r>
            <a:endParaRPr lang="pt-BR" sz="1800" dirty="0"/>
          </a:p>
        </p:txBody>
      </p:sp>
      <p:sp>
        <p:nvSpPr>
          <p:cNvPr id="6" name="Seta para a direita 5">
            <a:hlinkClick r:id="rId2" action="ppaction://hlinksldjump"/>
          </p:cNvPr>
          <p:cNvSpPr/>
          <p:nvPr/>
        </p:nvSpPr>
        <p:spPr>
          <a:xfrm>
            <a:off x="7020272" y="1677658"/>
            <a:ext cx="1440160" cy="720080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bIns="0" rtlCol="0" anchor="ctr"/>
          <a:lstStyle/>
          <a:p>
            <a:pPr algn="r"/>
            <a:r>
              <a:rPr lang="pt-BR" sz="1700" b="1" dirty="0" smtClean="0">
                <a:solidFill>
                  <a:srgbClr val="0000FF"/>
                </a:solidFill>
              </a:rPr>
              <a:t>SAIBA MAIS</a:t>
            </a:r>
            <a:endParaRPr lang="pt-BR" sz="1700" b="1" dirty="0">
              <a:solidFill>
                <a:srgbClr val="0000FF"/>
              </a:solidFill>
            </a:endParaRPr>
          </a:p>
        </p:txBody>
      </p:sp>
      <p:sp>
        <p:nvSpPr>
          <p:cNvPr id="7" name="Seta para a direita 6">
            <a:hlinkClick r:id="rId3" action="ppaction://hlinksldjump"/>
          </p:cNvPr>
          <p:cNvSpPr/>
          <p:nvPr/>
        </p:nvSpPr>
        <p:spPr>
          <a:xfrm>
            <a:off x="7020272" y="2636912"/>
            <a:ext cx="1440160" cy="720080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bIns="0" rtlCol="0" anchor="ctr"/>
          <a:lstStyle/>
          <a:p>
            <a:pPr algn="r"/>
            <a:r>
              <a:rPr lang="pt-BR" sz="1700" b="1" dirty="0" smtClean="0">
                <a:solidFill>
                  <a:srgbClr val="0000FF"/>
                </a:solidFill>
              </a:rPr>
              <a:t>SAIBA MAIS</a:t>
            </a:r>
            <a:endParaRPr lang="pt-BR" sz="1700" b="1" dirty="0">
              <a:solidFill>
                <a:srgbClr val="0000FF"/>
              </a:solidFill>
            </a:endParaRPr>
          </a:p>
        </p:txBody>
      </p:sp>
      <p:sp>
        <p:nvSpPr>
          <p:cNvPr id="8" name="Seta para a direita 7">
            <a:hlinkClick r:id="rId4" action="ppaction://hlinksldjump"/>
          </p:cNvPr>
          <p:cNvSpPr/>
          <p:nvPr/>
        </p:nvSpPr>
        <p:spPr>
          <a:xfrm>
            <a:off x="7020272" y="3717032"/>
            <a:ext cx="1440160" cy="72008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bIns="0" rtlCol="0" anchor="ctr"/>
          <a:lstStyle/>
          <a:p>
            <a:pPr algn="r"/>
            <a:r>
              <a:rPr lang="pt-BR" sz="1700" b="1" dirty="0" smtClean="0">
                <a:solidFill>
                  <a:srgbClr val="0000FF"/>
                </a:solidFill>
              </a:rPr>
              <a:t>SAIBA MAIS</a:t>
            </a:r>
            <a:endParaRPr lang="pt-BR" sz="1700" b="1" dirty="0">
              <a:solidFill>
                <a:srgbClr val="0000FF"/>
              </a:solidFill>
            </a:endParaRPr>
          </a:p>
        </p:txBody>
      </p:sp>
      <p:sp>
        <p:nvSpPr>
          <p:cNvPr id="9" name="Seta para a direita 8">
            <a:hlinkClick r:id="rId5" action="ppaction://hlinksldjump"/>
          </p:cNvPr>
          <p:cNvSpPr/>
          <p:nvPr/>
        </p:nvSpPr>
        <p:spPr>
          <a:xfrm>
            <a:off x="7020272" y="4653136"/>
            <a:ext cx="1440160" cy="720080"/>
          </a:xfrm>
          <a:prstGeom prst="rightArrow">
            <a:avLst/>
          </a:prstGeom>
          <a:solidFill>
            <a:srgbClr val="F00E24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bIns="0" rtlCol="0" anchor="ctr"/>
          <a:lstStyle/>
          <a:p>
            <a:pPr algn="r"/>
            <a:r>
              <a:rPr lang="pt-BR" sz="1700" b="1" dirty="0" smtClean="0">
                <a:solidFill>
                  <a:schemeClr val="bg1"/>
                </a:solidFill>
              </a:rPr>
              <a:t>SAIBA MAIS</a:t>
            </a:r>
            <a:endParaRPr lang="pt-BR" sz="17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91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Pregão Eletrônico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pt-BR" dirty="0" smtClean="0"/>
              <a:t>De utilização obrigatória para os órgãos do Governo Federal por força da portaria Interministerial nº 217 de 2006 quando tratar-se de aquisição de bens e serviços comuns.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Bens e Serviços comuns é uma definição bem ampla, mas pode ser entendida como toda aquela aquisição que possa ter seus parâmetros e/ou regras definidos em um Termo de Referência (parte integrante do edital). 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Também entende-se que qualquer bem ou serviço disponível no mercado e fornecido por dois ou mais fornecedores.</a:t>
            </a:r>
          </a:p>
          <a:p>
            <a:pPr marL="0" indent="0" algn="ctr">
              <a:buNone/>
            </a:pPr>
            <a:r>
              <a:rPr lang="pt-BR" dirty="0" smtClean="0"/>
              <a:t>Continua...</a:t>
            </a:r>
            <a:endParaRPr lang="pt-BR" dirty="0"/>
          </a:p>
        </p:txBody>
      </p:sp>
      <p:sp>
        <p:nvSpPr>
          <p:cNvPr id="4" name="Seta para baixo 3">
            <a:hlinkClick r:id="rId2" action="ppaction://hlinksldjump"/>
          </p:cNvPr>
          <p:cNvSpPr/>
          <p:nvPr/>
        </p:nvSpPr>
        <p:spPr>
          <a:xfrm>
            <a:off x="5292080" y="5805264"/>
            <a:ext cx="648072" cy="504056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295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48681"/>
            <a:ext cx="8229600" cy="3384376"/>
          </a:xfrm>
        </p:spPr>
        <p:txBody>
          <a:bodyPr>
            <a:normAutofit/>
          </a:bodyPr>
          <a:lstStyle/>
          <a:p>
            <a:pPr algn="just"/>
            <a:r>
              <a:rPr lang="pt-BR" sz="2500" dirty="0" smtClean="0"/>
              <a:t>De operação totalmente eletrônica, os lances são realizados pelos licitantes através de acesso restrito no site </a:t>
            </a:r>
            <a:r>
              <a:rPr lang="pt-BR" sz="2500" dirty="0" err="1" smtClean="0"/>
              <a:t>Comprasnet</a:t>
            </a:r>
            <a:r>
              <a:rPr lang="pt-BR" sz="2500" dirty="0" smtClean="0"/>
              <a:t> (</a:t>
            </a:r>
            <a:r>
              <a:rPr lang="pt-BR" sz="2500" dirty="0" smtClean="0">
                <a:hlinkClick r:id="rId2"/>
              </a:rPr>
              <a:t>www.comprasnet.gov.br</a:t>
            </a:r>
            <a:r>
              <a:rPr lang="pt-BR" sz="2500" dirty="0" smtClean="0"/>
              <a:t>). Todos os contatos e ações do Pregoeiro ficam registrados no sistema.</a:t>
            </a:r>
          </a:p>
          <a:p>
            <a:pPr marL="0" indent="0" algn="just">
              <a:buNone/>
            </a:pPr>
            <a:endParaRPr lang="pt-BR" sz="2500" dirty="0" smtClean="0"/>
          </a:p>
          <a:p>
            <a:pPr algn="just"/>
            <a:r>
              <a:rPr lang="pt-BR" sz="2500" dirty="0" smtClean="0"/>
              <a:t>É considerada a modalidade mais rápida de realização, dados os prazos menores estabelecidos por lei.</a:t>
            </a:r>
          </a:p>
          <a:p>
            <a:pPr algn="just"/>
            <a:endParaRPr lang="pt-BR" sz="2500" dirty="0"/>
          </a:p>
        </p:txBody>
      </p:sp>
      <p:sp>
        <p:nvSpPr>
          <p:cNvPr id="4" name="Seta para a esquerda 3">
            <a:hlinkClick r:id="rId3" action="ppaction://hlinksldjump"/>
          </p:cNvPr>
          <p:cNvSpPr/>
          <p:nvPr/>
        </p:nvSpPr>
        <p:spPr>
          <a:xfrm>
            <a:off x="3563888" y="5589240"/>
            <a:ext cx="1080120" cy="1008112"/>
          </a:xfrm>
          <a:prstGeom prst="leftArrow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719123" y="5602014"/>
            <a:ext cx="1869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voltar</a:t>
            </a:r>
            <a:endParaRPr lang="pt-B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335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3000" b="1" dirty="0" smtClean="0"/>
              <a:t>Sistema de Registro de Preços (SRP)</a:t>
            </a:r>
            <a:endParaRPr lang="pt-BR" sz="3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pt-BR" dirty="0" smtClean="0"/>
              <a:t>Regido pelo Decreto 7.892/13 que revogou os Decretos 3.931/01 e 4.342/02.</a:t>
            </a:r>
          </a:p>
          <a:p>
            <a:pPr marL="0" indent="0" algn="just">
              <a:buNone/>
            </a:pPr>
            <a:endParaRPr lang="pt-BR" sz="2400" dirty="0" smtClean="0"/>
          </a:p>
          <a:p>
            <a:pPr algn="just"/>
            <a:r>
              <a:rPr lang="pt-BR" dirty="0" smtClean="0"/>
              <a:t>Não trata-se de uma modalidade de licitação, e pode ser utilizado nas modalidades de Concorrência e Pregão. </a:t>
            </a:r>
          </a:p>
          <a:p>
            <a:pPr marL="0" indent="0" algn="just">
              <a:buNone/>
            </a:pPr>
            <a:endParaRPr lang="pt-BR" sz="2400" dirty="0" smtClean="0"/>
          </a:p>
          <a:p>
            <a:pPr algn="just"/>
            <a:r>
              <a:rPr lang="pt-BR" dirty="0" smtClean="0"/>
              <a:t>Sua principal característica está na contratação, pois possibilita a aquisição parcelada de bens ou serviços (quantificáveis). Depois de homologada, gera uma Ata de Registro de Preços (Ata SRP) com validade de até 12 meses.</a:t>
            </a:r>
          </a:p>
          <a:p>
            <a:pPr marL="0" indent="0" algn="just">
              <a:buNone/>
            </a:pPr>
            <a:endParaRPr lang="pt-BR" sz="2400" dirty="0" smtClean="0"/>
          </a:p>
          <a:p>
            <a:pPr algn="just"/>
            <a:r>
              <a:rPr lang="pt-BR" dirty="0" smtClean="0"/>
              <a:t>A Administração ou Órgão Gestor (</a:t>
            </a:r>
            <a:r>
              <a:rPr lang="pt-BR" dirty="0" err="1" smtClean="0"/>
              <a:t>Unipampa</a:t>
            </a:r>
            <a:r>
              <a:rPr lang="pt-BR" dirty="0" smtClean="0"/>
              <a:t>) não é obrigada a contratar/adquirir o objeto licitado através do SRP.</a:t>
            </a:r>
          </a:p>
          <a:p>
            <a:pPr marL="0" indent="0" algn="just">
              <a:buNone/>
            </a:pPr>
            <a:endParaRPr lang="pt-BR" sz="2100" dirty="0" smtClean="0"/>
          </a:p>
          <a:p>
            <a:pPr algn="just"/>
            <a:r>
              <a:rPr lang="pt-BR" dirty="0" smtClean="0"/>
              <a:t>Podem participar uma ou mais Instituições públicas (isso possibilita o ganho na chamada economia de escala, pois a tendência é de quanto maior a quantidade licitada , menor o preço a ser pago – muito utilizado para aquisição de bens de informática).</a:t>
            </a:r>
          </a:p>
          <a:p>
            <a:pPr marL="0" indent="0" algn="ctr">
              <a:buNone/>
            </a:pPr>
            <a:r>
              <a:rPr lang="pt-BR" dirty="0" smtClean="0"/>
              <a:t>continua...</a:t>
            </a:r>
            <a:endParaRPr lang="pt-BR" dirty="0"/>
          </a:p>
        </p:txBody>
      </p:sp>
      <p:sp>
        <p:nvSpPr>
          <p:cNvPr id="4" name="Seta para baixo 3">
            <a:hlinkClick r:id="rId2" action="ppaction://hlinksldjump"/>
          </p:cNvPr>
          <p:cNvSpPr/>
          <p:nvPr/>
        </p:nvSpPr>
        <p:spPr>
          <a:xfrm>
            <a:off x="5292080" y="6309320"/>
            <a:ext cx="720080" cy="432048"/>
          </a:xfrm>
          <a:prstGeom prst="downArrow">
            <a:avLst/>
          </a:prstGeom>
          <a:solidFill>
            <a:srgbClr val="FF33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026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6048672"/>
          </a:xfrm>
        </p:spPr>
        <p:txBody>
          <a:bodyPr>
            <a:noAutofit/>
          </a:bodyPr>
          <a:lstStyle/>
          <a:p>
            <a:pPr algn="just"/>
            <a:r>
              <a:rPr lang="pt-BR" sz="2200" dirty="0" smtClean="0"/>
              <a:t>Possibilita a correção de erros de planejamento e, salvo as limitações da nossa realidade, o SRP pode ser considerado um “almoxarifado” ou estoque de materiais, onde pode-se conseguir a entrega de um bem em até 5 semanas (1 semana para orçamento e empenho + 4 semanas do prazo legal para entrega) </a:t>
            </a:r>
            <a:r>
              <a:rPr lang="pt-BR" sz="2200" dirty="0" smtClean="0">
                <a:solidFill>
                  <a:schemeClr val="accent6">
                    <a:lumMod val="75000"/>
                  </a:schemeClr>
                </a:solidFill>
              </a:rPr>
              <a:t>[já recebemos um reagente em menos de 24 horas depois do envio da Nota de Empenho para o fornecedor por e-mail]</a:t>
            </a:r>
            <a:r>
              <a:rPr lang="pt-BR" sz="2200" dirty="0" smtClean="0"/>
              <a:t>. </a:t>
            </a:r>
          </a:p>
          <a:p>
            <a:pPr marL="0" indent="0" algn="just">
              <a:buNone/>
            </a:pPr>
            <a:endParaRPr lang="pt-BR" sz="2200" dirty="0" smtClean="0"/>
          </a:p>
          <a:p>
            <a:pPr algn="just"/>
            <a:r>
              <a:rPr lang="pt-BR" sz="2200" dirty="0" smtClean="0"/>
              <a:t>A Ata SRP pode sofrer adesão, isto é, a </a:t>
            </a:r>
            <a:r>
              <a:rPr lang="pt-BR" sz="2200" dirty="0" smtClean="0"/>
              <a:t>aquisição de itens por parte de </a:t>
            </a:r>
            <a:r>
              <a:rPr lang="pt-BR" sz="2200" dirty="0" smtClean="0"/>
              <a:t>um órgão não participante. Desde que comprovada a vantagem e com a anuência do órgão gestor da ata, que cederá o uso de um determinado quantitativo de um item licitado, é a popular “carona”. Antes do Decreto 7.892/13 a legislação deixava brecha para a “multiplicação das atas”, uma vez que cada órgão poderia aderir em até +100% do quantitativo licitado, passando a partir de 2013 para apenas o quantitativo licitado.</a:t>
            </a:r>
          </a:p>
          <a:p>
            <a:pPr marL="0" indent="0" algn="ctr">
              <a:buNone/>
            </a:pPr>
            <a:r>
              <a:rPr lang="pt-BR" sz="2200" dirty="0" smtClean="0"/>
              <a:t>Continua... </a:t>
            </a:r>
            <a:endParaRPr lang="pt-BR" sz="2200" dirty="0"/>
          </a:p>
        </p:txBody>
      </p:sp>
      <p:sp>
        <p:nvSpPr>
          <p:cNvPr id="6" name="Seta para baixo 5">
            <a:hlinkClick r:id="rId2" action="ppaction://hlinksldjump"/>
          </p:cNvPr>
          <p:cNvSpPr/>
          <p:nvPr/>
        </p:nvSpPr>
        <p:spPr>
          <a:xfrm>
            <a:off x="5292080" y="5949280"/>
            <a:ext cx="720080" cy="432048"/>
          </a:xfrm>
          <a:prstGeom prst="downArrow">
            <a:avLst/>
          </a:prstGeom>
          <a:solidFill>
            <a:srgbClr val="FF33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651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832648"/>
          </a:xfrm>
        </p:spPr>
        <p:txBody>
          <a:bodyPr>
            <a:noAutofit/>
          </a:bodyPr>
          <a:lstStyle/>
          <a:p>
            <a:pPr algn="just"/>
            <a:r>
              <a:rPr lang="pt-BR" sz="2200" dirty="0" smtClean="0"/>
              <a:t>Pelo fato da Administração não estar obrigada a contratar o objeto licitado, não é obrigatório a Reserva de Dotação (ou destaque do orçamento). Por isso,  no Pedido de Compras não precisa ter a informação da Reserva de Dotação. </a:t>
            </a:r>
          </a:p>
          <a:p>
            <a:pPr marL="0" indent="0" algn="just">
              <a:buNone/>
            </a:pPr>
            <a:endParaRPr lang="pt-BR" sz="2200" dirty="0" smtClean="0"/>
          </a:p>
          <a:p>
            <a:pPr algn="just"/>
            <a:r>
              <a:rPr lang="pt-BR" sz="2200" dirty="0" smtClean="0"/>
              <a:t>Sua desvantagem reside neste mesmo fato: pois gera a obrigação do fornecedor entregar uma determinada mercadoria pelo preço registrado dentro de 12 meses, mas a Administração não diz quando nem quanto contratará. Isto pode causar preços mais elevados ou o desinteresse dos fornecedores receosos com eventuais prejuízos.</a:t>
            </a:r>
            <a:endParaRPr lang="pt-BR" sz="2200" dirty="0"/>
          </a:p>
        </p:txBody>
      </p:sp>
      <p:sp>
        <p:nvSpPr>
          <p:cNvPr id="2" name="Seta para a esquerda 1">
            <a:hlinkClick r:id="rId2" action="ppaction://hlinksldjump"/>
          </p:cNvPr>
          <p:cNvSpPr/>
          <p:nvPr/>
        </p:nvSpPr>
        <p:spPr>
          <a:xfrm>
            <a:off x="3707904" y="5013176"/>
            <a:ext cx="1080120" cy="1008112"/>
          </a:xfrm>
          <a:prstGeom prst="leftArrow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863139" y="5025950"/>
            <a:ext cx="1869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voltar</a:t>
            </a:r>
            <a:endParaRPr lang="pt-B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987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000" b="1" dirty="0" smtClean="0"/>
              <a:t>Pregão para Aquisição Imediata</a:t>
            </a:r>
            <a:endParaRPr lang="pt-BR" sz="3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pt-BR" dirty="0" smtClean="0"/>
              <a:t>Ao contrário do Registro de Preços, nesse tipo a Administração deve contratar todo quantitativo licitado após as formalidades de licitação e assinatura do contrato, quando for o caso.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É necessário ter a Reserva Orçamentária (Nota de Dotação ou Destaque do Orçamento).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É mais atraente para os licitantes, uma vez que é garantida a contratação, salvo impedimento por força maior previsto na Lei 8.666/93.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Exige maior organização e planejamento por parte do órgão público.</a:t>
            </a:r>
            <a:endParaRPr lang="pt-BR" dirty="0"/>
          </a:p>
        </p:txBody>
      </p:sp>
      <p:sp>
        <p:nvSpPr>
          <p:cNvPr id="4" name="Seta para a esquerda 3">
            <a:hlinkClick r:id="rId2" action="ppaction://hlinksldjump"/>
          </p:cNvPr>
          <p:cNvSpPr/>
          <p:nvPr/>
        </p:nvSpPr>
        <p:spPr>
          <a:xfrm>
            <a:off x="3563888" y="5589240"/>
            <a:ext cx="1080120" cy="1008112"/>
          </a:xfrm>
          <a:prstGeom prst="leftArrow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719123" y="5602014"/>
            <a:ext cx="1869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voltar</a:t>
            </a:r>
            <a:endParaRPr lang="pt-B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860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pt-BR" sz="3000" b="1" dirty="0" smtClean="0"/>
              <a:t>Dispensa de Licitação (DL)</a:t>
            </a:r>
            <a:endParaRPr lang="pt-BR" sz="3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pt-BR" dirty="0" smtClean="0"/>
              <a:t>Prevista no Art. 24 da Lei 8.666/93, entre as várias situações em que pode ser adotada, destacam-se: </a:t>
            </a:r>
          </a:p>
          <a:p>
            <a:pPr marL="0" indent="0" algn="just">
              <a:buNone/>
            </a:pPr>
            <a:r>
              <a:rPr lang="pt-BR" dirty="0" smtClean="0"/>
              <a:t>- Dispensa nos casos de emergência ou calamidade pública (inciso IV);</a:t>
            </a:r>
          </a:p>
          <a:p>
            <a:pPr marL="0" indent="0" algn="just">
              <a:buNone/>
            </a:pPr>
            <a:r>
              <a:rPr lang="pt-BR" dirty="0" smtClean="0"/>
              <a:t>- Dispensa por valor (incisos I e II); e </a:t>
            </a:r>
          </a:p>
          <a:p>
            <a:pPr marL="0" indent="0" algn="just">
              <a:buNone/>
            </a:pPr>
            <a:r>
              <a:rPr lang="pt-BR" dirty="0" smtClean="0"/>
              <a:t>- Dispensa para aquisição de bens destinados à pesquisa com recursos da CAPES, FINEP e CNPq ou outras instituições de fomento.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Na Dispensa de Licitação por valor, o limite é de R$ 8.000,00 para bens e serviços e de R$ 15.000,00 para obras e serviços de engenharia.</a:t>
            </a:r>
          </a:p>
          <a:p>
            <a:pPr marL="0" indent="0" algn="just">
              <a:buNone/>
            </a:pPr>
            <a:endParaRPr lang="pt-BR" dirty="0" smtClean="0"/>
          </a:p>
          <a:p>
            <a:pPr algn="just"/>
            <a:r>
              <a:rPr lang="pt-BR" dirty="0" smtClean="0"/>
              <a:t>A </a:t>
            </a:r>
            <a:r>
              <a:rPr lang="pt-BR" dirty="0" err="1" smtClean="0"/>
              <a:t>Proad</a:t>
            </a:r>
            <a:r>
              <a:rPr lang="pt-BR" dirty="0" smtClean="0"/>
              <a:t> controla esses limites pelos </a:t>
            </a:r>
            <a:r>
              <a:rPr lang="pt-BR" dirty="0" err="1" smtClean="0"/>
              <a:t>Sub-elementos</a:t>
            </a:r>
            <a:r>
              <a:rPr lang="pt-BR" dirty="0" smtClean="0"/>
              <a:t> da Despesa (enumerados no Planos de Contas do Governo Federal). Por exemplo, a conta 33390.30.24 Material para Manutenção de Bens Imóveis: todas as DL classificadas nesse </a:t>
            </a:r>
            <a:r>
              <a:rPr lang="pt-BR" dirty="0" err="1" smtClean="0"/>
              <a:t>sub-elemento</a:t>
            </a:r>
            <a:r>
              <a:rPr lang="pt-BR" dirty="0" smtClean="0"/>
              <a:t>, somadas não podem ultrapassar R$ 8.000,00.</a:t>
            </a:r>
          </a:p>
        </p:txBody>
      </p:sp>
      <p:sp>
        <p:nvSpPr>
          <p:cNvPr id="4" name="Seta para a esquerda 3">
            <a:hlinkClick r:id="rId2" action="ppaction://hlinksldjump"/>
          </p:cNvPr>
          <p:cNvSpPr/>
          <p:nvPr/>
        </p:nvSpPr>
        <p:spPr>
          <a:xfrm>
            <a:off x="5220072" y="5733256"/>
            <a:ext cx="1080120" cy="1008112"/>
          </a:xfrm>
          <a:prstGeom prst="leftArrow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375307" y="5746030"/>
            <a:ext cx="1869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voltar</a:t>
            </a:r>
            <a:endParaRPr lang="pt-B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48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pt-BR" sz="3000" b="1" dirty="0" smtClean="0"/>
              <a:t>Inexigibilidade de Licitação</a:t>
            </a:r>
            <a:endParaRPr lang="pt-BR" sz="3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algn="just"/>
            <a:r>
              <a:rPr lang="pt-BR" sz="2200" dirty="0" smtClean="0"/>
              <a:t>Prevista no Art. 25 da Lei 8.666/93, a Inexigibilidade será empregada quando houver comprovada inviabilidade de competição. Não há limite de valor. Em nosso cenário destacam-se:</a:t>
            </a:r>
          </a:p>
          <a:p>
            <a:pPr marL="0" indent="0" algn="just">
              <a:buNone/>
            </a:pPr>
            <a:endParaRPr lang="pt-BR" sz="1000" dirty="0" smtClean="0"/>
          </a:p>
          <a:p>
            <a:pPr algn="just">
              <a:buFontTx/>
              <a:buChar char="-"/>
            </a:pPr>
            <a:r>
              <a:rPr lang="pt-BR" sz="2200" dirty="0" smtClean="0"/>
              <a:t>Fornecedor exclusivo (inciso I), situação que deve ser comprovada com a Carta de Exclusividade emitida por órgão idôneo (Sindicato, Associação, Órgão de Registro do Comércio </a:t>
            </a:r>
            <a:r>
              <a:rPr lang="pt-BR" sz="2200" dirty="0" err="1" smtClean="0"/>
              <a:t>etc</a:t>
            </a:r>
            <a:r>
              <a:rPr lang="pt-BR" sz="2200" dirty="0" smtClean="0"/>
              <a:t>);</a:t>
            </a:r>
          </a:p>
          <a:p>
            <a:pPr marL="0" indent="0" algn="just">
              <a:buNone/>
            </a:pPr>
            <a:endParaRPr lang="pt-BR" sz="1000" dirty="0" smtClean="0"/>
          </a:p>
          <a:p>
            <a:pPr marL="0" indent="0" algn="just">
              <a:buNone/>
            </a:pPr>
            <a:r>
              <a:rPr lang="pt-BR" sz="2200" dirty="0" smtClean="0"/>
              <a:t>- Serviços de profissionais ou empresa com notória especialização (Inciso II).</a:t>
            </a:r>
          </a:p>
        </p:txBody>
      </p:sp>
      <p:sp>
        <p:nvSpPr>
          <p:cNvPr id="4" name="Seta para a esquerda 3">
            <a:hlinkClick r:id="rId2" action="ppaction://hlinksldjump"/>
          </p:cNvPr>
          <p:cNvSpPr/>
          <p:nvPr/>
        </p:nvSpPr>
        <p:spPr>
          <a:xfrm>
            <a:off x="3563888" y="5589240"/>
            <a:ext cx="1080120" cy="1008112"/>
          </a:xfrm>
          <a:prstGeom prst="leftArrow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719123" y="5602014"/>
            <a:ext cx="1869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voltar</a:t>
            </a:r>
            <a:endParaRPr lang="pt-B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839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827584" y="332656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Arial Black" panose="020B0A04020102020204" pitchFamily="34" charset="0"/>
              </a:rPr>
              <a:t>FLUXO DO PROCESSO DO PEDIDO ATÉ A ENTREGA DO MATERIAL/SERVIÇO.</a:t>
            </a:r>
            <a:endParaRPr lang="pt-BR" dirty="0">
              <a:latin typeface="Arial Black" panose="020B0A04020102020204" pitchFamily="34" charset="0"/>
            </a:endParaRPr>
          </a:p>
        </p:txBody>
      </p:sp>
      <p:grpSp>
        <p:nvGrpSpPr>
          <p:cNvPr id="58" name="Grupo 57"/>
          <p:cNvGrpSpPr/>
          <p:nvPr/>
        </p:nvGrpSpPr>
        <p:grpSpPr>
          <a:xfrm>
            <a:off x="179512" y="1124744"/>
            <a:ext cx="8784976" cy="5688632"/>
            <a:chOff x="179512" y="1106135"/>
            <a:chExt cx="8784976" cy="5688632"/>
          </a:xfrm>
        </p:grpSpPr>
        <p:sp>
          <p:nvSpPr>
            <p:cNvPr id="5" name="Retângulo com Único Canto Aparado e Arredondado 4"/>
            <p:cNvSpPr/>
            <p:nvPr/>
          </p:nvSpPr>
          <p:spPr>
            <a:xfrm>
              <a:off x="179512" y="1106135"/>
              <a:ext cx="2016224" cy="5671864"/>
            </a:xfrm>
            <a:prstGeom prst="snip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8000" rtlCol="0" anchor="t"/>
            <a:lstStyle/>
            <a:p>
              <a:pPr algn="ctr"/>
              <a:r>
                <a:rPr lang="pt-BR" dirty="0" smtClean="0">
                  <a:solidFill>
                    <a:schemeClr val="tx1"/>
                  </a:solidFill>
                </a:rPr>
                <a:t>CAMPUS</a:t>
              </a:r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6" name="Retângulo com Único Canto Aparado e Arredondado 5"/>
            <p:cNvSpPr/>
            <p:nvPr/>
          </p:nvSpPr>
          <p:spPr>
            <a:xfrm>
              <a:off x="2699792" y="1106135"/>
              <a:ext cx="3888432" cy="5671864"/>
            </a:xfrm>
            <a:prstGeom prst="snip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8000" rtlCol="0" anchor="t"/>
            <a:lstStyle/>
            <a:p>
              <a:pPr algn="ctr"/>
              <a:r>
                <a:rPr lang="pt-BR" dirty="0" smtClean="0">
                  <a:solidFill>
                    <a:schemeClr val="tx1"/>
                  </a:solidFill>
                </a:rPr>
                <a:t>REITORIA</a:t>
              </a:r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7" name="Retângulo com Único Canto Aparado e Arredondado 6"/>
            <p:cNvSpPr/>
            <p:nvPr/>
          </p:nvSpPr>
          <p:spPr>
            <a:xfrm>
              <a:off x="7020272" y="1122903"/>
              <a:ext cx="1944216" cy="5671864"/>
            </a:xfrm>
            <a:prstGeom prst="snip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8000" rtlCol="0" anchor="t"/>
            <a:lstStyle/>
            <a:p>
              <a:pPr algn="ctr"/>
              <a:r>
                <a:rPr lang="pt-BR" dirty="0" smtClean="0">
                  <a:solidFill>
                    <a:schemeClr val="tx1"/>
                  </a:solidFill>
                </a:rPr>
                <a:t>FORNECEDOR</a:t>
              </a:r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9" name="Retângulo de cantos arredondados 8"/>
            <p:cNvSpPr/>
            <p:nvPr/>
          </p:nvSpPr>
          <p:spPr>
            <a:xfrm>
              <a:off x="251520" y="1610191"/>
              <a:ext cx="1793654" cy="324036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Confecção Pedido (solicitante)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10" name="Retângulo de cantos arredondados 9"/>
            <p:cNvSpPr/>
            <p:nvPr/>
          </p:nvSpPr>
          <p:spPr>
            <a:xfrm>
              <a:off x="251520" y="2114247"/>
              <a:ext cx="1793654" cy="36004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Conferência do Pedido (Setor de Compras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14" name="Retângulo de cantos arredondados 13"/>
            <p:cNvSpPr/>
            <p:nvPr/>
          </p:nvSpPr>
          <p:spPr>
            <a:xfrm>
              <a:off x="251520" y="4446443"/>
              <a:ext cx="1793654" cy="504056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Análise Técnica (Parecer Técnico) - solicitante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17" name="Retângulo de cantos arredondados 16"/>
            <p:cNvSpPr/>
            <p:nvPr/>
          </p:nvSpPr>
          <p:spPr>
            <a:xfrm>
              <a:off x="251520" y="5930671"/>
              <a:ext cx="1793654" cy="36004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Pedido Recurso Orçamento (Setor Compras)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18" name="Retângulo de cantos arredondados 17"/>
            <p:cNvSpPr/>
            <p:nvPr/>
          </p:nvSpPr>
          <p:spPr>
            <a:xfrm>
              <a:off x="2875843" y="1610191"/>
              <a:ext cx="3496357" cy="504056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Conferência  do Pedido e Montagem Edital (Divisão de Licitações)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20" name="Retângulo de cantos arredondados 19"/>
            <p:cNvSpPr/>
            <p:nvPr/>
          </p:nvSpPr>
          <p:spPr>
            <a:xfrm>
              <a:off x="2902724" y="2330271"/>
              <a:ext cx="3469476" cy="288032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Conferência do Edital (</a:t>
              </a:r>
              <a:r>
                <a:rPr lang="pt-BR" sz="1200" dirty="0" err="1" smtClean="0">
                  <a:solidFill>
                    <a:srgbClr val="FF0000"/>
                  </a:solidFill>
                </a:rPr>
                <a:t>Conjur</a:t>
              </a:r>
              <a:r>
                <a:rPr lang="pt-BR" sz="1200" dirty="0" smtClean="0">
                  <a:solidFill>
                    <a:srgbClr val="FF0000"/>
                  </a:solidFill>
                </a:rPr>
                <a:t>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21" name="Retângulo de cantos arredondados 20"/>
            <p:cNvSpPr/>
            <p:nvPr/>
          </p:nvSpPr>
          <p:spPr>
            <a:xfrm>
              <a:off x="2902724" y="2834327"/>
              <a:ext cx="3469476" cy="36004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Lançamento no </a:t>
              </a:r>
              <a:r>
                <a:rPr lang="pt-BR" sz="1200" dirty="0" err="1" smtClean="0">
                  <a:solidFill>
                    <a:srgbClr val="FF0000"/>
                  </a:solidFill>
                </a:rPr>
                <a:t>Comprasnet</a:t>
              </a:r>
              <a:r>
                <a:rPr lang="pt-BR" sz="1200" dirty="0" smtClean="0">
                  <a:solidFill>
                    <a:srgbClr val="FF0000"/>
                  </a:solidFill>
                </a:rPr>
                <a:t> (Pregoeiro)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22" name="Retângulo de cantos arredondados 21"/>
            <p:cNvSpPr/>
            <p:nvPr/>
          </p:nvSpPr>
          <p:spPr>
            <a:xfrm>
              <a:off x="2902724" y="3410391"/>
              <a:ext cx="3469476" cy="36004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Publicação do Edital (Pregoeiro)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23" name="Retângulo de cantos arredondados 22"/>
            <p:cNvSpPr/>
            <p:nvPr/>
          </p:nvSpPr>
          <p:spPr>
            <a:xfrm>
              <a:off x="2902724" y="4058463"/>
              <a:ext cx="3469476" cy="288032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Operação do Pregão (Pregoeiro)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25" name="Retângulo de cantos arredondados 24"/>
            <p:cNvSpPr/>
            <p:nvPr/>
          </p:nvSpPr>
          <p:spPr>
            <a:xfrm>
              <a:off x="2902724" y="4994567"/>
              <a:ext cx="3469476" cy="36004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Adjudicação do Pregão (Pregoeiro)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30" name="Retângulo de cantos arredondados 29"/>
            <p:cNvSpPr/>
            <p:nvPr/>
          </p:nvSpPr>
          <p:spPr>
            <a:xfrm>
              <a:off x="7157742" y="3356992"/>
              <a:ext cx="1590722" cy="36004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Efetua Lances </a:t>
              </a:r>
              <a:br>
                <a:rPr lang="pt-BR" sz="1200" dirty="0" smtClean="0">
                  <a:solidFill>
                    <a:srgbClr val="FF0000"/>
                  </a:solidFill>
                </a:rPr>
              </a:br>
              <a:r>
                <a:rPr lang="pt-BR" sz="1200" dirty="0" smtClean="0">
                  <a:solidFill>
                    <a:srgbClr val="FF0000"/>
                  </a:solidFill>
                </a:rPr>
                <a:t>(propostas)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31" name="Retângulo de cantos arredondados 30"/>
            <p:cNvSpPr/>
            <p:nvPr/>
          </p:nvSpPr>
          <p:spPr>
            <a:xfrm>
              <a:off x="7157742" y="3999953"/>
              <a:ext cx="1590722" cy="288032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Formaliza proposta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33" name="Retângulo de cantos arredondados 32"/>
            <p:cNvSpPr/>
            <p:nvPr/>
          </p:nvSpPr>
          <p:spPr>
            <a:xfrm>
              <a:off x="7157742" y="6381328"/>
              <a:ext cx="1590722" cy="288032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Entrega do item 30 dias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34" name="Retângulo de cantos arredondados 33"/>
            <p:cNvSpPr/>
            <p:nvPr/>
          </p:nvSpPr>
          <p:spPr>
            <a:xfrm>
              <a:off x="2902724" y="5548597"/>
              <a:ext cx="3469476" cy="36004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Homologação Pregão (Ordenador Despesa - </a:t>
              </a:r>
              <a:r>
                <a:rPr lang="pt-BR" sz="1200" dirty="0" err="1" smtClean="0">
                  <a:solidFill>
                    <a:srgbClr val="FF0000"/>
                  </a:solidFill>
                </a:rPr>
                <a:t>Proad</a:t>
              </a:r>
              <a:r>
                <a:rPr lang="pt-BR" sz="1200" dirty="0" smtClean="0">
                  <a:solidFill>
                    <a:srgbClr val="FF0000"/>
                  </a:solidFill>
                </a:rPr>
                <a:t>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35" name="Retângulo de cantos arredondados 34"/>
            <p:cNvSpPr/>
            <p:nvPr/>
          </p:nvSpPr>
          <p:spPr>
            <a:xfrm>
              <a:off x="2915816" y="6021288"/>
              <a:ext cx="3469476" cy="288032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Disponibilização Recurso Orçamento (</a:t>
              </a:r>
              <a:r>
                <a:rPr lang="pt-BR" sz="1200" dirty="0" err="1" smtClean="0">
                  <a:solidFill>
                    <a:srgbClr val="FF0000"/>
                  </a:solidFill>
                </a:rPr>
                <a:t>Proplan</a:t>
              </a:r>
              <a:r>
                <a:rPr lang="pt-BR" sz="1200" dirty="0" smtClean="0">
                  <a:solidFill>
                    <a:srgbClr val="FF0000"/>
                  </a:solidFill>
                </a:rPr>
                <a:t>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36" name="Retângulo de cantos arredondados 35"/>
            <p:cNvSpPr/>
            <p:nvPr/>
          </p:nvSpPr>
          <p:spPr>
            <a:xfrm>
              <a:off x="2915816" y="6403362"/>
              <a:ext cx="3469476" cy="288032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Emissão da Nota de Empenho (</a:t>
              </a:r>
              <a:r>
                <a:rPr lang="pt-BR" sz="1200" dirty="0" err="1" smtClean="0">
                  <a:solidFill>
                    <a:srgbClr val="FF0000"/>
                  </a:solidFill>
                </a:rPr>
                <a:t>Proad</a:t>
              </a:r>
              <a:r>
                <a:rPr lang="pt-BR" sz="1200" dirty="0" smtClean="0">
                  <a:solidFill>
                    <a:srgbClr val="FF0000"/>
                  </a:solidFill>
                </a:rPr>
                <a:t>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37" name="Retângulo de cantos arredondados 36"/>
            <p:cNvSpPr/>
            <p:nvPr/>
          </p:nvSpPr>
          <p:spPr>
            <a:xfrm>
              <a:off x="251520" y="6434727"/>
              <a:ext cx="1793654" cy="360040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pt-BR" sz="1200" dirty="0" smtClean="0">
                  <a:solidFill>
                    <a:srgbClr val="FF0000"/>
                  </a:solidFill>
                </a:rPr>
                <a:t>Pedido de Empenho (Setor Compras)</a:t>
              </a:r>
              <a:endParaRPr lang="pt-BR" sz="1200" dirty="0">
                <a:solidFill>
                  <a:srgbClr val="FF0000"/>
                </a:solidFill>
              </a:endParaRPr>
            </a:p>
          </p:txBody>
        </p:sp>
        <p:sp>
          <p:nvSpPr>
            <p:cNvPr id="38" name="Seta para a direita 37"/>
            <p:cNvSpPr/>
            <p:nvPr/>
          </p:nvSpPr>
          <p:spPr>
            <a:xfrm rot="19924695">
              <a:off x="1967224" y="1931058"/>
              <a:ext cx="921105" cy="175655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9" name="Seta para a direita 38"/>
            <p:cNvSpPr/>
            <p:nvPr/>
          </p:nvSpPr>
          <p:spPr>
            <a:xfrm rot="5400000">
              <a:off x="1043327" y="1916553"/>
              <a:ext cx="159818" cy="128775"/>
            </a:xfrm>
            <a:prstGeom prst="rightArrow">
              <a:avLst/>
            </a:prstGeom>
            <a:solidFill>
              <a:srgbClr val="0000FF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0" name="Seta para a direita 39"/>
            <p:cNvSpPr/>
            <p:nvPr/>
          </p:nvSpPr>
          <p:spPr>
            <a:xfrm rot="5400000">
              <a:off x="4540908" y="2096571"/>
              <a:ext cx="159818" cy="128775"/>
            </a:xfrm>
            <a:prstGeom prst="rightArrow">
              <a:avLst/>
            </a:prstGeom>
            <a:solidFill>
              <a:srgbClr val="0000FF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1" name="Seta para a direita 40"/>
            <p:cNvSpPr/>
            <p:nvPr/>
          </p:nvSpPr>
          <p:spPr>
            <a:xfrm rot="5400000">
              <a:off x="4548859" y="2587483"/>
              <a:ext cx="159818" cy="128775"/>
            </a:xfrm>
            <a:prstGeom prst="rightArrow">
              <a:avLst/>
            </a:prstGeom>
            <a:solidFill>
              <a:srgbClr val="0000FF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2" name="Seta para a direita 41"/>
            <p:cNvSpPr/>
            <p:nvPr/>
          </p:nvSpPr>
          <p:spPr>
            <a:xfrm rot="5400000">
              <a:off x="4548859" y="3164110"/>
              <a:ext cx="159818" cy="128775"/>
            </a:xfrm>
            <a:prstGeom prst="rightArrow">
              <a:avLst/>
            </a:prstGeom>
            <a:solidFill>
              <a:srgbClr val="0000FF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3" name="Seta para a direita 42"/>
            <p:cNvSpPr/>
            <p:nvPr/>
          </p:nvSpPr>
          <p:spPr>
            <a:xfrm rot="5400000">
              <a:off x="4556479" y="5317850"/>
              <a:ext cx="159818" cy="128775"/>
            </a:xfrm>
            <a:prstGeom prst="rightArrow">
              <a:avLst/>
            </a:prstGeom>
            <a:solidFill>
              <a:srgbClr val="0000FF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6" name="Seta para a direita 45"/>
            <p:cNvSpPr/>
            <p:nvPr/>
          </p:nvSpPr>
          <p:spPr>
            <a:xfrm>
              <a:off x="6374275" y="3392250"/>
              <a:ext cx="772450" cy="175655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7" name="Seta para a direita 46"/>
            <p:cNvSpPr/>
            <p:nvPr/>
          </p:nvSpPr>
          <p:spPr>
            <a:xfrm rot="9536730">
              <a:off x="6206666" y="3795742"/>
              <a:ext cx="1006001" cy="128486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8" name="Seta para a direita 47"/>
            <p:cNvSpPr/>
            <p:nvPr/>
          </p:nvSpPr>
          <p:spPr>
            <a:xfrm>
              <a:off x="6372200" y="4117441"/>
              <a:ext cx="772450" cy="175655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9" name="Seta para a direita 48"/>
            <p:cNvSpPr/>
            <p:nvPr/>
          </p:nvSpPr>
          <p:spPr>
            <a:xfrm rot="10800000">
              <a:off x="2068644" y="4516436"/>
              <a:ext cx="5923736" cy="175657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7878462" y="4315925"/>
              <a:ext cx="108000" cy="222545"/>
            </a:xfrm>
            <a:prstGeom prst="rect">
              <a:avLst/>
            </a:prstGeom>
            <a:solidFill>
              <a:srgbClr val="FF33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1092787" y="4902211"/>
              <a:ext cx="108000" cy="222545"/>
            </a:xfrm>
            <a:prstGeom prst="rect">
              <a:avLst/>
            </a:prstGeom>
            <a:solidFill>
              <a:srgbClr val="FF33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2" name="Seta para a direita 51"/>
            <p:cNvSpPr/>
            <p:nvPr/>
          </p:nvSpPr>
          <p:spPr>
            <a:xfrm>
              <a:off x="1092787" y="5025605"/>
              <a:ext cx="1784072" cy="175655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3" name="Seta para a direita 52"/>
            <p:cNvSpPr/>
            <p:nvPr/>
          </p:nvSpPr>
          <p:spPr>
            <a:xfrm rot="9536730">
              <a:off x="2052777" y="5700669"/>
              <a:ext cx="866661" cy="108000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4" name="Seta para a direita 53"/>
            <p:cNvSpPr/>
            <p:nvPr/>
          </p:nvSpPr>
          <p:spPr>
            <a:xfrm>
              <a:off x="2062737" y="6028606"/>
              <a:ext cx="828000" cy="108000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5" name="Seta para a direita 54"/>
            <p:cNvSpPr/>
            <p:nvPr/>
          </p:nvSpPr>
          <p:spPr>
            <a:xfrm rot="10050409">
              <a:off x="2031174" y="6299525"/>
              <a:ext cx="866661" cy="108000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6" name="Seta para a direita 55"/>
            <p:cNvSpPr/>
            <p:nvPr/>
          </p:nvSpPr>
          <p:spPr>
            <a:xfrm>
              <a:off x="2074185" y="6572377"/>
              <a:ext cx="828000" cy="108000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7" name="Seta para a direita 56"/>
            <p:cNvSpPr/>
            <p:nvPr/>
          </p:nvSpPr>
          <p:spPr>
            <a:xfrm>
              <a:off x="6408296" y="6503309"/>
              <a:ext cx="736354" cy="123067"/>
            </a:xfrm>
            <a:prstGeom prst="rightArrow">
              <a:avLst/>
            </a:prstGeom>
            <a:solidFill>
              <a:srgbClr val="F00E24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351523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FF0000"/>
                </a:solidFill>
              </a:rPr>
              <a:t>Regra básica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>
                <a:solidFill>
                  <a:srgbClr val="0000FF"/>
                </a:solidFill>
              </a:rPr>
              <a:t>Qualquer pedido de compra para Pregão ou Dispensa deve ser precedido de Pesquisa de Preços (3 fontes).</a:t>
            </a:r>
          </a:p>
          <a:p>
            <a:pPr algn="just"/>
            <a:endParaRPr lang="pt-BR" dirty="0">
              <a:solidFill>
                <a:srgbClr val="0000FF"/>
              </a:solidFill>
            </a:endParaRPr>
          </a:p>
          <a:p>
            <a:pPr algn="just"/>
            <a:r>
              <a:rPr lang="pt-BR" dirty="0" smtClean="0">
                <a:solidFill>
                  <a:srgbClr val="0000FF"/>
                </a:solidFill>
              </a:rPr>
              <a:t>Em qualquer contratação o fornecedor deve comprovar a sua Regularidade Fiscal (Tributos Federais, Previdência, FGTS e Dívidas Trabalhistas).</a:t>
            </a:r>
            <a:endParaRPr lang="pt-BR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08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1213</Words>
  <Application>Microsoft Office PowerPoint</Application>
  <PresentationFormat>Apresentação na tela (4:3)</PresentationFormat>
  <Paragraphs>111</Paragraphs>
  <Slides>13</Slides>
  <Notes>1</Notes>
  <HiddenSlides>8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Dinâmica das Compras Públicas</vt:lpstr>
      <vt:lpstr>Modalidades de Licitação mais utilizadas</vt:lpstr>
      <vt:lpstr>Tipo de Pedido</vt:lpstr>
      <vt:lpstr>Pregão Eletrônico</vt:lpstr>
      <vt:lpstr>Apresentação do PowerPoint</vt:lpstr>
      <vt:lpstr>Sistema de Registro de Preços (SRP)</vt:lpstr>
      <vt:lpstr>Apresentação do PowerPoint</vt:lpstr>
      <vt:lpstr>Apresentação do PowerPoint</vt:lpstr>
      <vt:lpstr>Pregão para Aquisição Imediata</vt:lpstr>
      <vt:lpstr>Dispensa de Licitação (DL)</vt:lpstr>
      <vt:lpstr>Inexigibilidade de Licitação</vt:lpstr>
      <vt:lpstr>Apresentação do PowerPoint</vt:lpstr>
      <vt:lpstr>Regra básica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Dinâmica das Compras Públicas</dc:title>
  <dc:creator>Ciro</dc:creator>
  <cp:lastModifiedBy>CIRO SANCHES LOPES</cp:lastModifiedBy>
  <cp:revision>35</cp:revision>
  <dcterms:created xsi:type="dcterms:W3CDTF">2013-11-26T20:37:32Z</dcterms:created>
  <dcterms:modified xsi:type="dcterms:W3CDTF">2015-01-14T19:27:37Z</dcterms:modified>
</cp:coreProperties>
</file>