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8" r:id="rId10"/>
    <p:sldId id="269" r:id="rId11"/>
    <p:sldId id="270" r:id="rId12"/>
  </p:sldIdLst>
  <p:sldSz cx="10058400" cy="7772400"/>
  <p:notesSz cx="7772400" cy="100584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76" autoAdjust="0"/>
    <p:restoredTop sz="94660"/>
  </p:normalViewPr>
  <p:slideViewPr>
    <p:cSldViewPr>
      <p:cViewPr>
        <p:scale>
          <a:sx n="72" d="100"/>
          <a:sy n="72" d="100"/>
        </p:scale>
        <p:origin x="-762" y="-480"/>
      </p:cViewPr>
      <p:guideLst>
        <p:guide orient="horz" pos="2225"/>
        <p:guide pos="279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420644" y="0"/>
            <a:ext cx="10925565" cy="77724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5017366" y="-24379"/>
            <a:ext cx="4047028" cy="7108085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82" tIns="50941" rIns="101882" bIns="50941"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5114006" y="-24378"/>
            <a:ext cx="3855720" cy="26212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82" tIns="50941" rIns="101882" bIns="50941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06702" y="3069606"/>
            <a:ext cx="3644691" cy="1929115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06702" y="5010558"/>
            <a:ext cx="3640783" cy="1428713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424242"/>
                </a:solidFill>
              </a:defRPr>
            </a:lvl1pPr>
            <a:lvl2pPr marL="5094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88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282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37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47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56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6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75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12618" y="1719072"/>
            <a:ext cx="2346960" cy="851112"/>
          </a:xfrm>
        </p:spPr>
        <p:txBody>
          <a:bodyPr anchor="b"/>
          <a:lstStyle>
            <a:lvl1pPr algn="l">
              <a:defRPr sz="2700"/>
            </a:lvl1pPr>
          </a:lstStyle>
          <a:p>
            <a:fld id="{1D8BD707-D9CF-40AE-B4C6-C98DA3205C09}" type="datetimeFigureOut">
              <a:rPr lang="en-US" smtClean="0"/>
              <a:t>6/27/2016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5115978" y="6900055"/>
            <a:ext cx="3855720" cy="926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82" tIns="50941" rIns="101882" bIns="50941"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33872" y="6482629"/>
            <a:ext cx="3114751" cy="413808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4005" y="6482629"/>
            <a:ext cx="708033" cy="413808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marL="25400">
              <a:lnSpc>
                <a:spcPts val="1210"/>
              </a:lnSpc>
            </a:pPr>
            <a:fld id="{81D60167-4931-47E6-BA6A-407CBD079E4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89" name="Rectangle 88"/>
          <p:cNvSpPr/>
          <p:nvPr/>
        </p:nvSpPr>
        <p:spPr>
          <a:xfrm>
            <a:off x="5115978" y="6900055"/>
            <a:ext cx="3855720" cy="926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82" tIns="50941" rIns="101882" bIns="50941"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509" y="3287607"/>
            <a:ext cx="7301215" cy="1543685"/>
          </a:xfrm>
        </p:spPr>
        <p:txBody>
          <a:bodyPr anchor="b"/>
          <a:lstStyle>
            <a:lvl1pPr algn="l">
              <a:defRPr sz="4500" b="0" cap="none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4510" y="4836160"/>
            <a:ext cx="7301214" cy="1723135"/>
          </a:xfrm>
        </p:spPr>
        <p:txBody>
          <a:bodyPr anchor="t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941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1882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2823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376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4706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564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658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07529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6657" y="2621890"/>
            <a:ext cx="3761842" cy="395874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9667" y="2621889"/>
            <a:ext cx="3761842" cy="395874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3322" y="2624810"/>
            <a:ext cx="3362863" cy="725064"/>
          </a:xfrm>
        </p:spPr>
        <p:txBody>
          <a:bodyPr anchor="b"/>
          <a:lstStyle>
            <a:lvl1pPr marL="0" indent="0">
              <a:buNone/>
              <a:defRPr sz="2700" b="1">
                <a:solidFill>
                  <a:schemeClr val="accent1"/>
                </a:solidFill>
              </a:defRPr>
            </a:lvl1pPr>
            <a:lvl2pPr marL="509412" indent="0">
              <a:buNone/>
              <a:defRPr sz="2200" b="1"/>
            </a:lvl2pPr>
            <a:lvl3pPr marL="1018824" indent="0">
              <a:buNone/>
              <a:defRPr sz="2000" b="1"/>
            </a:lvl3pPr>
            <a:lvl4pPr marL="1528237" indent="0">
              <a:buNone/>
              <a:defRPr sz="1800" b="1"/>
            </a:lvl4pPr>
            <a:lvl5pPr marL="2037649" indent="0">
              <a:buNone/>
              <a:defRPr sz="1800" b="1"/>
            </a:lvl5pPr>
            <a:lvl6pPr marL="2547061" indent="0">
              <a:buNone/>
              <a:defRPr sz="1800" b="1"/>
            </a:lvl6pPr>
            <a:lvl7pPr marL="3056473" indent="0">
              <a:buNone/>
              <a:defRPr sz="1800" b="1"/>
            </a:lvl7pPr>
            <a:lvl8pPr marL="3565886" indent="0">
              <a:buNone/>
              <a:defRPr sz="1800" b="1"/>
            </a:lvl8pPr>
            <a:lvl9pPr marL="4075298" indent="0">
              <a:buNone/>
              <a:defRPr sz="18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5893" y="3371321"/>
            <a:ext cx="3761842" cy="3213903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513021" y="2624811"/>
            <a:ext cx="3361289" cy="725064"/>
          </a:xfrm>
        </p:spPr>
        <p:txBody>
          <a:bodyPr anchor="b"/>
          <a:lstStyle>
            <a:lvl1pPr marL="0" indent="0">
              <a:buNone/>
              <a:defRPr sz="2700" b="1">
                <a:solidFill>
                  <a:schemeClr val="accent1"/>
                </a:solidFill>
              </a:defRPr>
            </a:lvl1pPr>
            <a:lvl2pPr marL="509412" indent="0">
              <a:buNone/>
              <a:defRPr sz="2200" b="1"/>
            </a:lvl2pPr>
            <a:lvl3pPr marL="1018824" indent="0">
              <a:buNone/>
              <a:defRPr sz="2000" b="1"/>
            </a:lvl3pPr>
            <a:lvl4pPr marL="1528237" indent="0">
              <a:buNone/>
              <a:defRPr sz="1800" b="1"/>
            </a:lvl4pPr>
            <a:lvl5pPr marL="2037649" indent="0">
              <a:buNone/>
              <a:defRPr sz="1800" b="1"/>
            </a:lvl5pPr>
            <a:lvl6pPr marL="2547061" indent="0">
              <a:buNone/>
              <a:defRPr sz="1800" b="1"/>
            </a:lvl6pPr>
            <a:lvl7pPr marL="3056473" indent="0">
              <a:buNone/>
              <a:defRPr sz="1800" b="1"/>
            </a:lvl7pPr>
            <a:lvl8pPr marL="3565886" indent="0">
              <a:buNone/>
              <a:defRPr sz="1800" b="1"/>
            </a:lvl8pPr>
            <a:lvl9pPr marL="4075298" indent="0">
              <a:buNone/>
              <a:defRPr sz="18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9667" y="3371321"/>
            <a:ext cx="3761842" cy="3213903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420644" y="0"/>
            <a:ext cx="10925565" cy="77724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5017366" y="-24379"/>
            <a:ext cx="4047028" cy="7108085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82" tIns="50941" rIns="101882" bIns="50941"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5114006" y="-24378"/>
            <a:ext cx="3855720" cy="70713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82" tIns="50941" rIns="101882" bIns="50941"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6/27/2016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58" name="Rectangle 57"/>
          <p:cNvSpPr/>
          <p:nvPr/>
        </p:nvSpPr>
        <p:spPr>
          <a:xfrm>
            <a:off x="996129" y="682135"/>
            <a:ext cx="3918483" cy="6401571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82" tIns="50941" rIns="101882" bIns="50941"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0483" y="970730"/>
            <a:ext cx="3399484" cy="5837499"/>
          </a:xfrm>
        </p:spPr>
        <p:txBody>
          <a:bodyPr/>
          <a:lstStyle>
            <a:lvl1pPr>
              <a:defRPr sz="27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5115978" y="6900055"/>
            <a:ext cx="3855720" cy="926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82" tIns="50941" rIns="101882" bIns="50941"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05593" y="6488147"/>
            <a:ext cx="3843030" cy="413808"/>
          </a:xfrm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13816" y="3011759"/>
            <a:ext cx="3635029" cy="1658240"/>
          </a:xfrm>
        </p:spPr>
        <p:txBody>
          <a:bodyPr anchor="b">
            <a:normAutofit/>
          </a:bodyPr>
          <a:lstStyle>
            <a:lvl1pPr algn="l">
              <a:defRPr sz="31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10251" y="4688593"/>
            <a:ext cx="3628662" cy="172029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424242"/>
                </a:solidFill>
              </a:defRPr>
            </a:lvl1pPr>
            <a:lvl2pPr marL="509412" indent="0">
              <a:buNone/>
              <a:defRPr sz="1300"/>
            </a:lvl2pPr>
            <a:lvl3pPr marL="1018824" indent="0">
              <a:buNone/>
              <a:defRPr sz="1100"/>
            </a:lvl3pPr>
            <a:lvl4pPr marL="1528237" indent="0">
              <a:buNone/>
              <a:defRPr sz="1000"/>
            </a:lvl4pPr>
            <a:lvl5pPr marL="2037649" indent="0">
              <a:buNone/>
              <a:defRPr sz="1000"/>
            </a:lvl5pPr>
            <a:lvl6pPr marL="2547061" indent="0">
              <a:buNone/>
              <a:defRPr sz="1000"/>
            </a:lvl6pPr>
            <a:lvl7pPr marL="3056473" indent="0">
              <a:buNone/>
              <a:defRPr sz="1000"/>
            </a:lvl7pPr>
            <a:lvl8pPr marL="3565886" indent="0">
              <a:buNone/>
              <a:defRPr sz="1000"/>
            </a:lvl8pPr>
            <a:lvl9pPr marL="4075298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420644" y="0"/>
            <a:ext cx="10925565" cy="77724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5017366" y="-24379"/>
            <a:ext cx="4047028" cy="7108085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82" tIns="50941" rIns="101882" bIns="50941"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5114006" y="-24378"/>
            <a:ext cx="3855720" cy="70713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82" tIns="50941" rIns="101882" bIns="50941"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96129" y="682135"/>
            <a:ext cx="3918483" cy="6401571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82" tIns="50941" rIns="101882" bIns="50941"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5115978" y="6900055"/>
            <a:ext cx="3855720" cy="926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82" tIns="50941" rIns="101882" bIns="50941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867" y="3015691"/>
            <a:ext cx="3631082" cy="1658112"/>
          </a:xfrm>
        </p:spPr>
        <p:txBody>
          <a:bodyPr anchor="b">
            <a:normAutofit/>
          </a:bodyPr>
          <a:lstStyle>
            <a:lvl1pPr algn="l">
              <a:defRPr sz="31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05730" y="786301"/>
            <a:ext cx="3695585" cy="6197194"/>
          </a:xfrm>
        </p:spPr>
        <p:txBody>
          <a:bodyPr/>
          <a:lstStyle>
            <a:lvl1pPr marL="0" indent="0">
              <a:buNone/>
              <a:defRPr sz="3600">
                <a:solidFill>
                  <a:schemeClr val="accent1"/>
                </a:solidFill>
              </a:defRPr>
            </a:lvl1pPr>
            <a:lvl2pPr marL="509412" indent="0">
              <a:buNone/>
              <a:defRPr sz="3100"/>
            </a:lvl2pPr>
            <a:lvl3pPr marL="1018824" indent="0">
              <a:buNone/>
              <a:defRPr sz="2700"/>
            </a:lvl3pPr>
            <a:lvl4pPr marL="1528237" indent="0">
              <a:buNone/>
              <a:defRPr sz="2200"/>
            </a:lvl4pPr>
            <a:lvl5pPr marL="2037649" indent="0">
              <a:buNone/>
              <a:defRPr sz="2200"/>
            </a:lvl5pPr>
            <a:lvl6pPr marL="2547061" indent="0">
              <a:buNone/>
              <a:defRPr sz="2200"/>
            </a:lvl6pPr>
            <a:lvl7pPr marL="3056473" indent="0">
              <a:buNone/>
              <a:defRPr sz="2200"/>
            </a:lvl7pPr>
            <a:lvl8pPr marL="3565886" indent="0">
              <a:buNone/>
              <a:defRPr sz="2200"/>
            </a:lvl8pPr>
            <a:lvl9pPr marL="4075298" indent="0">
              <a:buNone/>
              <a:defRPr sz="2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8094" y="4684167"/>
            <a:ext cx="3630630" cy="1722169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424242"/>
                </a:solidFill>
              </a:defRPr>
            </a:lvl1pPr>
            <a:lvl2pPr marL="509412" indent="0">
              <a:buNone/>
              <a:defRPr sz="1300"/>
            </a:lvl2pPr>
            <a:lvl3pPr marL="1018824" indent="0">
              <a:buNone/>
              <a:defRPr sz="1100"/>
            </a:lvl3pPr>
            <a:lvl4pPr marL="1528237" indent="0">
              <a:buNone/>
              <a:defRPr sz="1000"/>
            </a:lvl4pPr>
            <a:lvl5pPr marL="2037649" indent="0">
              <a:buNone/>
              <a:defRPr sz="1000"/>
            </a:lvl5pPr>
            <a:lvl6pPr marL="2547061" indent="0">
              <a:buNone/>
              <a:defRPr sz="1000"/>
            </a:lvl6pPr>
            <a:lvl7pPr marL="3056473" indent="0">
              <a:buNone/>
              <a:defRPr sz="1000"/>
            </a:lvl7pPr>
            <a:lvl8pPr marL="3565886" indent="0">
              <a:buNone/>
              <a:defRPr sz="1000"/>
            </a:lvl8pPr>
            <a:lvl9pPr marL="4075298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05593" y="6488147"/>
            <a:ext cx="3843030" cy="413808"/>
          </a:xfrm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2341" y="1167500"/>
            <a:ext cx="1632898" cy="5417723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8626" y="1167500"/>
            <a:ext cx="5966074" cy="5417723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6/27/2016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210"/>
              </a:lnSpc>
            </a:pPr>
            <a:fld id="{81D60167-4931-47E6-BA6A-407CBD079E47}" type="slidenum">
              <a:rPr dirty="0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35280" y="0"/>
            <a:ext cx="10925565" cy="77724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502920" y="377952"/>
            <a:ext cx="9052560" cy="70104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82" tIns="50941" rIns="101882" bIns="50941"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5017366" y="-24379"/>
            <a:ext cx="4047028" cy="792477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82" tIns="50941" rIns="101882" bIns="50941"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5114006" y="-24378"/>
            <a:ext cx="3855720" cy="70713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82" tIns="50941" rIns="101882" bIns="50941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7839" y="1164686"/>
            <a:ext cx="7727218" cy="1295400"/>
          </a:xfrm>
          <a:prstGeom prst="rect">
            <a:avLst/>
          </a:prstGeom>
        </p:spPr>
        <p:txBody>
          <a:bodyPr vert="horz" lIns="101882" tIns="50941" rIns="101882" bIns="50941" rtlCol="0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42" y="2633473"/>
            <a:ext cx="7455049" cy="3976841"/>
          </a:xfrm>
          <a:prstGeom prst="rect">
            <a:avLst/>
          </a:prstGeom>
        </p:spPr>
        <p:txBody>
          <a:bodyPr vert="horz" lIns="101882" tIns="50941" rIns="101882" bIns="50941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97127" y="254425"/>
            <a:ext cx="2346960" cy="413808"/>
          </a:xfrm>
          <a:prstGeom prst="rect">
            <a:avLst/>
          </a:prstGeom>
        </p:spPr>
        <p:txBody>
          <a:bodyPr vert="horz" lIns="101882" tIns="50941" rIns="101882" bIns="50941" rtlCol="0" anchor="ctr"/>
          <a:lstStyle>
            <a:lvl1pPr algn="r">
              <a:defRPr sz="1300">
                <a:solidFill>
                  <a:srgbClr val="FEFEFE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6/27/2016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05593" y="6632449"/>
            <a:ext cx="3852367" cy="413808"/>
          </a:xfrm>
          <a:prstGeom prst="rect">
            <a:avLst/>
          </a:prstGeom>
        </p:spPr>
        <p:txBody>
          <a:bodyPr vert="horz" lIns="101882" tIns="50941" rIns="101882" bIns="50941" rtlCol="0" anchor="ctr"/>
          <a:lstStyle>
            <a:lvl1pPr algn="r">
              <a:defRPr sz="1300">
                <a:solidFill>
                  <a:schemeClr val="accent1"/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14005" y="254424"/>
            <a:ext cx="1465372" cy="413808"/>
          </a:xfrm>
          <a:prstGeom prst="rect">
            <a:avLst/>
          </a:prstGeom>
        </p:spPr>
        <p:txBody>
          <a:bodyPr vert="horz" lIns="101882" tIns="50941" rIns="101882" bIns="50941" rtlCol="0" anchor="ctr"/>
          <a:lstStyle>
            <a:lvl1pPr algn="l">
              <a:defRPr sz="1300">
                <a:solidFill>
                  <a:srgbClr val="FEFEFE"/>
                </a:solidFill>
              </a:defRPr>
            </a:lvl1pPr>
          </a:lstStyle>
          <a:p>
            <a:pPr marL="25400">
              <a:lnSpc>
                <a:spcPts val="1210"/>
              </a:lnSpc>
            </a:pPr>
            <a:fld id="{81D60167-4931-47E6-BA6A-407CBD079E47}" type="slidenum">
              <a:rPr lang="pt-BR" smtClean="0"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xStyles>
    <p:titleStyle>
      <a:lvl1pPr algn="l" defTabSz="1018824" rtl="0" eaLnBrk="1" latinLnBrk="0" hangingPunct="1">
        <a:spcBef>
          <a:spcPct val="0"/>
        </a:spcBef>
        <a:buNone/>
        <a:defRPr sz="45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2059" indent="-305647" algn="l" defTabSz="1018824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700" kern="1200">
          <a:solidFill>
            <a:schemeClr val="tx2"/>
          </a:solidFill>
          <a:latin typeface="+mn-lt"/>
          <a:ea typeface="+mn-ea"/>
          <a:cs typeface="+mn-cs"/>
        </a:defRPr>
      </a:lvl1pPr>
      <a:lvl2pPr marL="713177" indent="-305647" algn="l" defTabSz="1018824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500" kern="1200">
          <a:solidFill>
            <a:schemeClr val="tx2"/>
          </a:solidFill>
          <a:latin typeface="+mn-lt"/>
          <a:ea typeface="+mn-ea"/>
          <a:cs typeface="+mn-cs"/>
        </a:defRPr>
      </a:lvl2pPr>
      <a:lvl3pPr marL="1018824" indent="-254706" algn="l" defTabSz="1018824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3pPr>
      <a:lvl4pPr marL="1253154" indent="-254706" algn="l" defTabSz="1018824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477295" indent="-254706" algn="l" defTabSz="1018824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249" indent="-254706" algn="l" defTabSz="1018824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15390" indent="-254706" algn="l" defTabSz="1018824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39531" indent="-254706" algn="l" defTabSz="1018824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363673" indent="-254706" algn="l" defTabSz="1018824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9412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8824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8237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7649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7061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56473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65886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75298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hyperlink" Target="http://www.unipampa.edu.br/guri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678042" y="3162998"/>
            <a:ext cx="6702313" cy="14070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ctr">
              <a:lnSpc>
                <a:spcPct val="110100"/>
              </a:lnSpc>
            </a:pPr>
            <a:r>
              <a:rPr spc="-5" dirty="0"/>
              <a:t>Gestão Unificada de</a:t>
            </a:r>
            <a:r>
              <a:rPr spc="-65" dirty="0"/>
              <a:t> </a:t>
            </a:r>
            <a:r>
              <a:rPr spc="-10" dirty="0"/>
              <a:t>Recursos  </a:t>
            </a:r>
            <a:r>
              <a:rPr spc="-5" dirty="0"/>
              <a:t>Institucionais </a:t>
            </a:r>
            <a:r>
              <a:rPr dirty="0"/>
              <a:t>–</a:t>
            </a:r>
            <a:r>
              <a:rPr spc="-90" dirty="0"/>
              <a:t> </a:t>
            </a:r>
            <a:r>
              <a:rPr spc="-5" dirty="0"/>
              <a:t>GURI</a:t>
            </a:r>
          </a:p>
          <a:p>
            <a:pPr algn="ctr">
              <a:lnSpc>
                <a:spcPct val="100000"/>
              </a:lnSpc>
              <a:spcBef>
                <a:spcPts val="650"/>
              </a:spcBef>
            </a:pPr>
            <a:r>
              <a:rPr sz="2400" spc="-5" dirty="0"/>
              <a:t>Módulo </a:t>
            </a:r>
            <a:r>
              <a:rPr sz="2400" dirty="0"/>
              <a:t>de</a:t>
            </a:r>
            <a:r>
              <a:rPr sz="2400" spc="-85" dirty="0"/>
              <a:t> </a:t>
            </a:r>
            <a:r>
              <a:rPr sz="2400" spc="-5" dirty="0"/>
              <a:t>Biblioteca</a:t>
            </a:r>
            <a:endParaRPr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44184" y="944722"/>
            <a:ext cx="5265046" cy="625812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880110" marR="868044" indent="-2540" algn="ctr">
              <a:lnSpc>
                <a:spcPts val="1150"/>
              </a:lnSpc>
              <a:spcBef>
                <a:spcPts val="80"/>
              </a:spcBef>
            </a:pPr>
            <a:r>
              <a:rPr sz="1000" b="1" spc="-5" dirty="0">
                <a:latin typeface="Arial"/>
                <a:cs typeface="Arial"/>
              </a:rPr>
              <a:t>MINISTÉRIO </a:t>
            </a:r>
            <a:r>
              <a:rPr sz="1000" b="1" dirty="0">
                <a:latin typeface="Arial"/>
                <a:cs typeface="Arial"/>
              </a:rPr>
              <a:t>DA </a:t>
            </a:r>
            <a:r>
              <a:rPr sz="1000" b="1" spc="-10" dirty="0">
                <a:latin typeface="Arial"/>
                <a:cs typeface="Arial"/>
              </a:rPr>
              <a:t>EDUCAÇÃO  </a:t>
            </a:r>
            <a:r>
              <a:rPr sz="1000" b="1" spc="-5" dirty="0">
                <a:latin typeface="Arial"/>
                <a:cs typeface="Arial"/>
              </a:rPr>
              <a:t>UNIVERSIDADE </a:t>
            </a:r>
            <a:r>
              <a:rPr sz="1000" b="1" spc="-10" dirty="0">
                <a:latin typeface="Arial"/>
                <a:cs typeface="Arial"/>
              </a:rPr>
              <a:t>FEDERAL </a:t>
            </a:r>
            <a:r>
              <a:rPr sz="1000" b="1" spc="-5" dirty="0">
                <a:latin typeface="Arial"/>
                <a:cs typeface="Arial"/>
              </a:rPr>
              <a:t>DO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PAMPA</a:t>
            </a:r>
            <a:endParaRPr sz="1000" dirty="0">
              <a:latin typeface="Arial"/>
              <a:cs typeface="Arial"/>
            </a:endParaRPr>
          </a:p>
          <a:p>
            <a:pPr marL="12700" marR="5080" algn="ctr">
              <a:lnSpc>
                <a:spcPts val="1150"/>
              </a:lnSpc>
            </a:pPr>
            <a:r>
              <a:rPr sz="1000" b="1" spc="-5" dirty="0">
                <a:latin typeface="Arial"/>
                <a:cs typeface="Arial"/>
              </a:rPr>
              <a:t>DIRETORIA DE TECNOLOGIA DE </a:t>
            </a:r>
            <a:r>
              <a:rPr sz="1000" b="1" spc="-10" dirty="0">
                <a:latin typeface="Arial"/>
                <a:cs typeface="Arial"/>
              </a:rPr>
              <a:t>INFORMAÇÃO </a:t>
            </a:r>
            <a:r>
              <a:rPr sz="1000" b="1" dirty="0">
                <a:latin typeface="Arial"/>
                <a:cs typeface="Arial"/>
              </a:rPr>
              <a:t>E </a:t>
            </a:r>
            <a:r>
              <a:rPr sz="1000" b="1" spc="-10" dirty="0">
                <a:latin typeface="Arial"/>
                <a:cs typeface="Arial"/>
              </a:rPr>
              <a:t>COMUNICAÇÃO  </a:t>
            </a:r>
            <a:r>
              <a:rPr sz="1000" b="1" spc="-5" dirty="0">
                <a:latin typeface="Arial"/>
                <a:cs typeface="Arial"/>
              </a:rPr>
              <a:t>COORDENADORIA DE DESENVOLVIMENTO DE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SISTEMAS</a:t>
            </a:r>
            <a:endParaRPr sz="10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xfrm>
            <a:off x="8745220" y="7076481"/>
            <a:ext cx="166817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dirty="0"/>
              <a:t>2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2987938" y="2919558"/>
            <a:ext cx="4223049" cy="14875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400" b="1" spc="-5" dirty="0">
                <a:latin typeface="Arial"/>
                <a:cs typeface="Arial"/>
              </a:rPr>
              <a:t>UNIVERSIDADE </a:t>
            </a:r>
            <a:r>
              <a:rPr sz="1400" b="1" spc="-10" dirty="0">
                <a:latin typeface="Arial"/>
                <a:cs typeface="Arial"/>
              </a:rPr>
              <a:t>FEDERAL </a:t>
            </a:r>
            <a:r>
              <a:rPr sz="1400" b="1" spc="-5" dirty="0">
                <a:latin typeface="Arial"/>
                <a:cs typeface="Arial"/>
              </a:rPr>
              <a:t>DO</a:t>
            </a:r>
            <a:r>
              <a:rPr sz="1400" b="1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PAMPA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 marL="1905" algn="ctr">
              <a:lnSpc>
                <a:spcPts val="1175"/>
              </a:lnSpc>
              <a:spcBef>
                <a:spcPts val="1110"/>
              </a:spcBef>
            </a:pPr>
            <a:r>
              <a:rPr sz="1000" b="1" spc="-5" dirty="0">
                <a:latin typeface="Arial"/>
                <a:cs typeface="Arial"/>
              </a:rPr>
              <a:t>REITOR</a:t>
            </a:r>
            <a:endParaRPr sz="1000">
              <a:latin typeface="Arial"/>
              <a:cs typeface="Arial"/>
            </a:endParaRPr>
          </a:p>
          <a:p>
            <a:pPr marR="27940" algn="ctr">
              <a:lnSpc>
                <a:spcPts val="1175"/>
              </a:lnSpc>
            </a:pPr>
            <a:r>
              <a:rPr sz="1000" spc="-5" dirty="0">
                <a:latin typeface="Arial"/>
                <a:cs typeface="Arial"/>
              </a:rPr>
              <a:t>Marco Antonio Fontoura</a:t>
            </a:r>
            <a:r>
              <a:rPr sz="1000" spc="-4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Hansen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50">
              <a:latin typeface="Times New Roman"/>
              <a:cs typeface="Times New Roman"/>
            </a:endParaRPr>
          </a:p>
          <a:p>
            <a:pPr marL="3175" algn="ctr">
              <a:lnSpc>
                <a:spcPts val="1175"/>
              </a:lnSpc>
            </a:pPr>
            <a:r>
              <a:rPr sz="1000" b="1" spc="-5" dirty="0">
                <a:latin typeface="Arial"/>
                <a:cs typeface="Arial"/>
              </a:rPr>
              <a:t>VICE-REITOR</a:t>
            </a:r>
            <a:endParaRPr sz="1000">
              <a:latin typeface="Arial"/>
              <a:cs typeface="Arial"/>
            </a:endParaRPr>
          </a:p>
          <a:p>
            <a:pPr marL="1905" algn="ctr">
              <a:lnSpc>
                <a:spcPts val="1175"/>
              </a:lnSpc>
            </a:pPr>
            <a:r>
              <a:rPr sz="1000" spc="-5" dirty="0">
                <a:latin typeface="Arial"/>
                <a:cs typeface="Arial"/>
              </a:rPr>
              <a:t>Maurício Aires</a:t>
            </a:r>
            <a:r>
              <a:rPr sz="1000" spc="-6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Vieira</a:t>
            </a:r>
            <a:endParaRPr sz="1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34433" y="4703676"/>
            <a:ext cx="6324301" cy="140038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DIRETORIA DE TECNOLOGIA </a:t>
            </a:r>
            <a:r>
              <a:rPr sz="1200" b="1" spc="5" dirty="0">
                <a:latin typeface="Arial"/>
                <a:cs typeface="Arial"/>
              </a:rPr>
              <a:t>DA </a:t>
            </a:r>
            <a:r>
              <a:rPr sz="1200" b="1" spc="-5" dirty="0">
                <a:latin typeface="Arial"/>
                <a:cs typeface="Arial"/>
              </a:rPr>
              <a:t>INFORMAÇÃO </a:t>
            </a:r>
            <a:r>
              <a:rPr sz="1200" b="1" dirty="0">
                <a:latin typeface="Arial"/>
                <a:cs typeface="Arial"/>
              </a:rPr>
              <a:t>E</a:t>
            </a:r>
            <a:r>
              <a:rPr sz="1200" b="1" spc="-35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COMUNICAÇÃO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 marL="7620" algn="ctr">
              <a:lnSpc>
                <a:spcPts val="1175"/>
              </a:lnSpc>
              <a:spcBef>
                <a:spcPts val="880"/>
              </a:spcBef>
            </a:pPr>
            <a:r>
              <a:rPr sz="1000" b="1" spc="-5" dirty="0">
                <a:latin typeface="Arial"/>
                <a:cs typeface="Arial"/>
              </a:rPr>
              <a:t>DIRETOR</a:t>
            </a:r>
            <a:endParaRPr sz="1000" dirty="0">
              <a:latin typeface="Arial"/>
              <a:cs typeface="Arial"/>
            </a:endParaRPr>
          </a:p>
          <a:p>
            <a:pPr marL="1854200">
              <a:lnSpc>
                <a:spcPts val="1175"/>
              </a:lnSpc>
            </a:pPr>
            <a:r>
              <a:rPr lang="pt-BR" sz="1000" spc="-5" dirty="0" smtClean="0">
                <a:latin typeface="Arial"/>
                <a:cs typeface="Arial"/>
              </a:rPr>
              <a:t>                      </a:t>
            </a:r>
            <a:r>
              <a:rPr sz="1000" spc="-5" dirty="0" smtClean="0">
                <a:latin typeface="Arial"/>
                <a:cs typeface="Arial"/>
              </a:rPr>
              <a:t>Pierre </a:t>
            </a:r>
            <a:r>
              <a:rPr sz="1000" spc="-5" dirty="0">
                <a:latin typeface="Arial"/>
                <a:cs typeface="Arial"/>
              </a:rPr>
              <a:t>Correa</a:t>
            </a:r>
            <a:r>
              <a:rPr sz="1000" spc="-5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Martin</a:t>
            </a:r>
            <a:endParaRPr sz="1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50" dirty="0">
              <a:latin typeface="Times New Roman"/>
              <a:cs typeface="Times New Roman"/>
            </a:endParaRPr>
          </a:p>
          <a:p>
            <a:pPr marL="5080" algn="ctr">
              <a:lnSpc>
                <a:spcPts val="1175"/>
              </a:lnSpc>
            </a:pPr>
            <a:r>
              <a:rPr sz="1000" b="1" spc="-5" dirty="0">
                <a:latin typeface="Arial"/>
                <a:cs typeface="Arial"/>
              </a:rPr>
              <a:t>COORDENADOR DE</a:t>
            </a:r>
            <a:r>
              <a:rPr sz="1000" b="1" spc="-4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DESENVOLVIMENTO</a:t>
            </a:r>
            <a:endParaRPr sz="1000" dirty="0">
              <a:latin typeface="Arial"/>
              <a:cs typeface="Arial"/>
            </a:endParaRPr>
          </a:p>
          <a:p>
            <a:pPr marL="5715" algn="ctr">
              <a:lnSpc>
                <a:spcPts val="1175"/>
              </a:lnSpc>
            </a:pPr>
            <a:r>
              <a:rPr sz="1000" spc="-5" dirty="0">
                <a:latin typeface="Arial"/>
                <a:cs typeface="Arial"/>
              </a:rPr>
              <a:t>Sérgio Bortolin</a:t>
            </a:r>
            <a:r>
              <a:rPr sz="1000" spc="-6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Júnior</a:t>
            </a:r>
            <a:endParaRPr sz="1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67375" y="946866"/>
            <a:ext cx="5265046" cy="625812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880110" marR="868044" indent="-2540" algn="ctr">
              <a:lnSpc>
                <a:spcPts val="1150"/>
              </a:lnSpc>
              <a:spcBef>
                <a:spcPts val="80"/>
              </a:spcBef>
            </a:pPr>
            <a:r>
              <a:rPr sz="1000" b="1" spc="-5" dirty="0">
                <a:latin typeface="Arial"/>
                <a:cs typeface="Arial"/>
              </a:rPr>
              <a:t>MINISTÉRIO </a:t>
            </a:r>
            <a:r>
              <a:rPr sz="1000" b="1" dirty="0">
                <a:latin typeface="Arial"/>
                <a:cs typeface="Arial"/>
              </a:rPr>
              <a:t>DA </a:t>
            </a:r>
            <a:r>
              <a:rPr sz="1000" b="1" spc="-10" dirty="0">
                <a:latin typeface="Arial"/>
                <a:cs typeface="Arial"/>
              </a:rPr>
              <a:t>EDUCAÇÃO  </a:t>
            </a:r>
            <a:r>
              <a:rPr sz="1000" b="1" spc="-5" dirty="0">
                <a:latin typeface="Arial"/>
                <a:cs typeface="Arial"/>
              </a:rPr>
              <a:t>UNIVERSIDADE </a:t>
            </a:r>
            <a:r>
              <a:rPr sz="1000" b="1" spc="-10" dirty="0">
                <a:latin typeface="Arial"/>
                <a:cs typeface="Arial"/>
              </a:rPr>
              <a:t>FEDERAL </a:t>
            </a:r>
            <a:r>
              <a:rPr sz="1000" b="1" spc="-5" dirty="0">
                <a:latin typeface="Arial"/>
                <a:cs typeface="Arial"/>
              </a:rPr>
              <a:t>DO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PAMPA</a:t>
            </a:r>
            <a:endParaRPr sz="1000" dirty="0">
              <a:latin typeface="Arial"/>
              <a:cs typeface="Arial"/>
            </a:endParaRPr>
          </a:p>
          <a:p>
            <a:pPr marL="12700" marR="5080" algn="ctr">
              <a:lnSpc>
                <a:spcPts val="1150"/>
              </a:lnSpc>
            </a:pPr>
            <a:r>
              <a:rPr sz="1000" b="1" spc="-5" dirty="0">
                <a:latin typeface="Arial"/>
                <a:cs typeface="Arial"/>
              </a:rPr>
              <a:t>DIRETORIA DE TECNOLOGIA DE </a:t>
            </a:r>
            <a:r>
              <a:rPr sz="1000" b="1" spc="-10" dirty="0">
                <a:latin typeface="Arial"/>
                <a:cs typeface="Arial"/>
              </a:rPr>
              <a:t>INFORMAÇÃO </a:t>
            </a:r>
            <a:r>
              <a:rPr sz="1000" b="1" dirty="0">
                <a:latin typeface="Arial"/>
                <a:cs typeface="Arial"/>
              </a:rPr>
              <a:t>E </a:t>
            </a:r>
            <a:r>
              <a:rPr sz="1000" b="1" spc="-10" dirty="0">
                <a:latin typeface="Arial"/>
                <a:cs typeface="Arial"/>
              </a:rPr>
              <a:t>COMUNICAÇÃO  </a:t>
            </a:r>
            <a:r>
              <a:rPr sz="1000" b="1" spc="-5" dirty="0">
                <a:latin typeface="Arial"/>
                <a:cs typeface="Arial"/>
              </a:rPr>
              <a:t>COORDENADORIA DE DESENVOLVIMENTO DE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SISTEMAS</a:t>
            </a:r>
            <a:endParaRPr sz="10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xfrm>
            <a:off x="8745220" y="7076481"/>
            <a:ext cx="166817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dirty="0"/>
              <a:t>3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1143897" y="1813559"/>
            <a:ext cx="3915709" cy="474822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latin typeface="Arial"/>
                <a:cs typeface="Arial"/>
              </a:rPr>
              <a:t>Concepção </a:t>
            </a:r>
            <a:r>
              <a:rPr sz="1600" b="1" dirty="0">
                <a:latin typeface="Arial"/>
                <a:cs typeface="Arial"/>
              </a:rPr>
              <a:t>e</a:t>
            </a:r>
            <a:r>
              <a:rPr sz="1600" b="1" spc="-7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Desenvolvimento</a:t>
            </a:r>
            <a:endParaRPr sz="16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100" spc="-5" dirty="0">
                <a:latin typeface="Arial"/>
                <a:cs typeface="Arial"/>
              </a:rPr>
              <a:t>Pedro Conrad</a:t>
            </a:r>
            <a:r>
              <a:rPr sz="1100" spc="-60" dirty="0">
                <a:latin typeface="Arial"/>
                <a:cs typeface="Arial"/>
              </a:rPr>
              <a:t> </a:t>
            </a:r>
            <a:r>
              <a:rPr sz="1100" spc="-5" dirty="0">
                <a:latin typeface="Arial"/>
                <a:cs typeface="Arial"/>
              </a:rPr>
              <a:t>Jr.</a:t>
            </a: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1100" i="1" spc="-5" dirty="0">
                <a:latin typeface="Arial"/>
                <a:cs typeface="Arial"/>
              </a:rPr>
              <a:t>Analista de</a:t>
            </a:r>
            <a:r>
              <a:rPr sz="1100" i="1" spc="-60" dirty="0">
                <a:latin typeface="Arial"/>
                <a:cs typeface="Arial"/>
              </a:rPr>
              <a:t> </a:t>
            </a:r>
            <a:r>
              <a:rPr sz="1100" i="1" spc="-5" dirty="0">
                <a:latin typeface="Arial"/>
                <a:cs typeface="Arial"/>
              </a:rPr>
              <a:t>TI</a:t>
            </a:r>
            <a:endParaRPr sz="11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3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100" spc="-5" dirty="0">
                <a:latin typeface="Arial"/>
                <a:cs typeface="Arial"/>
              </a:rPr>
              <a:t>Jairton Cortelini</a:t>
            </a:r>
            <a:r>
              <a:rPr sz="1100" spc="-45" dirty="0">
                <a:latin typeface="Arial"/>
                <a:cs typeface="Arial"/>
              </a:rPr>
              <a:t> </a:t>
            </a:r>
            <a:r>
              <a:rPr sz="1100" spc="-5" dirty="0">
                <a:latin typeface="Arial"/>
                <a:cs typeface="Arial"/>
              </a:rPr>
              <a:t>Dorneles</a:t>
            </a: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1100" i="1" spc="-5" dirty="0">
                <a:latin typeface="Arial"/>
                <a:cs typeface="Arial"/>
              </a:rPr>
              <a:t>Técnico de</a:t>
            </a:r>
            <a:r>
              <a:rPr sz="1100" i="1" spc="-60" dirty="0">
                <a:latin typeface="Arial"/>
                <a:cs typeface="Arial"/>
              </a:rPr>
              <a:t> </a:t>
            </a:r>
            <a:r>
              <a:rPr sz="1100" i="1" spc="-5" dirty="0">
                <a:latin typeface="Arial"/>
                <a:cs typeface="Arial"/>
              </a:rPr>
              <a:t>TI</a:t>
            </a:r>
            <a:endParaRPr sz="11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 dirty="0">
              <a:latin typeface="Times New Roman"/>
              <a:cs typeface="Times New Roman"/>
            </a:endParaRPr>
          </a:p>
          <a:p>
            <a:pPr marL="12700" marR="699770">
              <a:lnSpc>
                <a:spcPct val="155300"/>
              </a:lnSpc>
              <a:spcBef>
                <a:spcPts val="785"/>
              </a:spcBef>
            </a:pPr>
            <a:r>
              <a:rPr sz="1100" i="1" spc="-5" dirty="0">
                <a:latin typeface="Arial"/>
                <a:cs typeface="Arial"/>
              </a:rPr>
              <a:t>Sergio Antonio Martini Bortolin Junior  Analista de</a:t>
            </a:r>
            <a:r>
              <a:rPr sz="1100" i="1" spc="-60" dirty="0">
                <a:latin typeface="Arial"/>
                <a:cs typeface="Arial"/>
              </a:rPr>
              <a:t> </a:t>
            </a:r>
            <a:r>
              <a:rPr sz="1100" i="1" spc="-5" dirty="0">
                <a:latin typeface="Arial"/>
                <a:cs typeface="Arial"/>
              </a:rPr>
              <a:t>TI</a:t>
            </a:r>
            <a:endParaRPr sz="11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3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100" spc="-5" dirty="0">
                <a:latin typeface="Arial"/>
                <a:cs typeface="Arial"/>
              </a:rPr>
              <a:t>Talisson Fagner do Nascimento</a:t>
            </a:r>
            <a:r>
              <a:rPr sz="1100" dirty="0">
                <a:latin typeface="Arial"/>
                <a:cs typeface="Arial"/>
              </a:rPr>
              <a:t> </a:t>
            </a:r>
            <a:r>
              <a:rPr sz="1100" spc="-5" dirty="0">
                <a:latin typeface="Arial"/>
                <a:cs typeface="Arial"/>
              </a:rPr>
              <a:t>Marafiga</a:t>
            </a: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1100" i="1" spc="-5" dirty="0">
                <a:latin typeface="Arial"/>
                <a:cs typeface="Arial"/>
              </a:rPr>
              <a:t>Programador</a:t>
            </a:r>
            <a:r>
              <a:rPr sz="1100" i="1" spc="-65" dirty="0">
                <a:latin typeface="Arial"/>
                <a:cs typeface="Arial"/>
              </a:rPr>
              <a:t> </a:t>
            </a:r>
            <a:r>
              <a:rPr sz="1100" i="1" spc="-5" dirty="0">
                <a:latin typeface="Arial"/>
                <a:cs typeface="Arial"/>
              </a:rPr>
              <a:t>Visual</a:t>
            </a:r>
            <a:endParaRPr sz="11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1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600" b="1" spc="-5" dirty="0">
                <a:latin typeface="Arial"/>
                <a:cs typeface="Arial"/>
              </a:rPr>
              <a:t>Documentação</a:t>
            </a:r>
            <a:endParaRPr sz="16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70"/>
              </a:spcBef>
            </a:pPr>
            <a:r>
              <a:rPr sz="1100" i="1" spc="-5" dirty="0">
                <a:latin typeface="Arial"/>
                <a:cs typeface="Arial"/>
              </a:rPr>
              <a:t>Aline Pacheco</a:t>
            </a:r>
            <a:r>
              <a:rPr sz="1100" i="1" spc="-50" dirty="0">
                <a:latin typeface="Arial"/>
                <a:cs typeface="Arial"/>
              </a:rPr>
              <a:t> </a:t>
            </a:r>
            <a:r>
              <a:rPr sz="1100" i="1" spc="-5" dirty="0">
                <a:latin typeface="Arial"/>
                <a:cs typeface="Arial"/>
              </a:rPr>
              <a:t>Primão</a:t>
            </a: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sz="1100" spc="-5" dirty="0">
                <a:latin typeface="Arial"/>
                <a:cs typeface="Arial"/>
              </a:rPr>
              <a:t>Analista de</a:t>
            </a:r>
            <a:r>
              <a:rPr sz="1100" spc="-60" dirty="0">
                <a:latin typeface="Arial"/>
                <a:cs typeface="Arial"/>
              </a:rPr>
              <a:t> </a:t>
            </a:r>
            <a:r>
              <a:rPr sz="1100" dirty="0">
                <a:latin typeface="Arial"/>
                <a:cs typeface="Arial"/>
              </a:rPr>
              <a:t>TI</a:t>
            </a:r>
          </a:p>
          <a:p>
            <a:pPr>
              <a:lnSpc>
                <a:spcPct val="100000"/>
              </a:lnSpc>
            </a:pPr>
            <a:endParaRPr sz="11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100" i="1" spc="-5" dirty="0">
                <a:latin typeface="Arial"/>
                <a:cs typeface="Arial"/>
              </a:rPr>
              <a:t>Jean Avila</a:t>
            </a:r>
            <a:r>
              <a:rPr sz="1100" i="1" spc="-60" dirty="0">
                <a:latin typeface="Arial"/>
                <a:cs typeface="Arial"/>
              </a:rPr>
              <a:t> </a:t>
            </a:r>
            <a:r>
              <a:rPr sz="1100" i="1" spc="-5" dirty="0">
                <a:latin typeface="Arial"/>
                <a:cs typeface="Arial"/>
              </a:rPr>
              <a:t>Rangel</a:t>
            </a: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100" spc="-5" dirty="0">
                <a:latin typeface="Arial"/>
                <a:cs typeface="Arial"/>
              </a:rPr>
              <a:t>Estagiário</a:t>
            </a:r>
            <a:r>
              <a:rPr sz="1100" spc="-70" dirty="0">
                <a:latin typeface="Arial"/>
                <a:cs typeface="Arial"/>
              </a:rPr>
              <a:t> </a:t>
            </a:r>
            <a:r>
              <a:rPr sz="1100" dirty="0">
                <a:latin typeface="Arial"/>
                <a:cs typeface="Arial"/>
              </a:rPr>
              <a:t>NTIC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43894" y="5791200"/>
            <a:ext cx="2483373" cy="143116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endParaRPr lang="pt-BR" sz="1100" spc="-5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endParaRPr lang="pt-BR" sz="1100" spc="-5" dirty="0" smtClean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endParaRPr lang="pt-BR" sz="1100" spc="-5" dirty="0" smtClean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endParaRPr lang="pt-BR" sz="1100" spc="-5" dirty="0" smtClean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endParaRPr lang="pt-BR" sz="1100" spc="-5" dirty="0" smtClean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lang="pt-BR" sz="1100" i="1" spc="-5" dirty="0" smtClean="0">
                <a:latin typeface="Arial"/>
                <a:cs typeface="Arial"/>
              </a:rPr>
              <a:t>André Luiz de Matos</a:t>
            </a:r>
            <a:r>
              <a:rPr lang="pt-BR" sz="1100" i="1" spc="-50" dirty="0" smtClean="0">
                <a:latin typeface="Arial"/>
                <a:cs typeface="Arial"/>
              </a:rPr>
              <a:t> </a:t>
            </a:r>
            <a:r>
              <a:rPr lang="pt-BR" sz="1100" i="1" spc="-5" dirty="0" smtClean="0">
                <a:latin typeface="Arial"/>
                <a:cs typeface="Arial"/>
              </a:rPr>
              <a:t>Camargo</a:t>
            </a:r>
            <a:endParaRPr lang="pt-BR" sz="1100" spc="-5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pt-BR" sz="1100" spc="-5" dirty="0" smtClean="0">
                <a:latin typeface="Arial"/>
                <a:cs typeface="Arial"/>
              </a:rPr>
              <a:t>A</a:t>
            </a:r>
            <a:r>
              <a:rPr sz="1100" spc="-5" dirty="0" err="1" smtClean="0">
                <a:latin typeface="Arial"/>
                <a:cs typeface="Arial"/>
              </a:rPr>
              <a:t>nalista</a:t>
            </a:r>
            <a:r>
              <a:rPr sz="1100" spc="-5" dirty="0" smtClean="0">
                <a:latin typeface="Arial"/>
                <a:cs typeface="Arial"/>
              </a:rPr>
              <a:t> </a:t>
            </a:r>
            <a:r>
              <a:rPr sz="1100" spc="-5" dirty="0">
                <a:latin typeface="Arial"/>
                <a:cs typeface="Arial"/>
              </a:rPr>
              <a:t>de</a:t>
            </a:r>
            <a:r>
              <a:rPr sz="1100" spc="-60" dirty="0">
                <a:latin typeface="Arial"/>
                <a:cs typeface="Arial"/>
              </a:rPr>
              <a:t> </a:t>
            </a:r>
            <a:r>
              <a:rPr sz="1100" dirty="0">
                <a:latin typeface="Arial"/>
                <a:cs typeface="Arial"/>
              </a:rPr>
              <a:t>TI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44184" y="946866"/>
            <a:ext cx="5265046" cy="625812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880110" marR="868044" indent="-2540" algn="ctr">
              <a:lnSpc>
                <a:spcPts val="1150"/>
              </a:lnSpc>
              <a:spcBef>
                <a:spcPts val="80"/>
              </a:spcBef>
            </a:pPr>
            <a:r>
              <a:rPr sz="1000" b="1" spc="-5" dirty="0">
                <a:latin typeface="Arial"/>
                <a:cs typeface="Arial"/>
              </a:rPr>
              <a:t>MINISTÉRIO </a:t>
            </a:r>
            <a:r>
              <a:rPr sz="1000" b="1" dirty="0">
                <a:latin typeface="Arial"/>
                <a:cs typeface="Arial"/>
              </a:rPr>
              <a:t>DA </a:t>
            </a:r>
            <a:r>
              <a:rPr sz="1000" b="1" spc="-10" dirty="0">
                <a:latin typeface="Arial"/>
                <a:cs typeface="Arial"/>
              </a:rPr>
              <a:t>EDUCAÇÃO  </a:t>
            </a:r>
            <a:r>
              <a:rPr sz="1000" b="1" spc="-5" dirty="0">
                <a:latin typeface="Arial"/>
                <a:cs typeface="Arial"/>
              </a:rPr>
              <a:t>UNIVERSIDADE </a:t>
            </a:r>
            <a:r>
              <a:rPr sz="1000" b="1" spc="-10" dirty="0">
                <a:latin typeface="Arial"/>
                <a:cs typeface="Arial"/>
              </a:rPr>
              <a:t>FEDERAL </a:t>
            </a:r>
            <a:r>
              <a:rPr sz="1000" b="1" spc="-5" dirty="0">
                <a:latin typeface="Arial"/>
                <a:cs typeface="Arial"/>
              </a:rPr>
              <a:t>DO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PAMPA</a:t>
            </a:r>
            <a:endParaRPr sz="1000" dirty="0">
              <a:latin typeface="Arial"/>
              <a:cs typeface="Arial"/>
            </a:endParaRPr>
          </a:p>
          <a:p>
            <a:pPr marL="12700" marR="5080" algn="ctr">
              <a:lnSpc>
                <a:spcPts val="1150"/>
              </a:lnSpc>
            </a:pPr>
            <a:r>
              <a:rPr sz="1000" b="1" spc="-5" dirty="0">
                <a:latin typeface="Arial"/>
                <a:cs typeface="Arial"/>
              </a:rPr>
              <a:t>DIRETORIA DE TECNOLOGIA DE </a:t>
            </a:r>
            <a:r>
              <a:rPr sz="1000" b="1" spc="-10" dirty="0">
                <a:latin typeface="Arial"/>
                <a:cs typeface="Arial"/>
              </a:rPr>
              <a:t>INFORMAÇÃO </a:t>
            </a:r>
            <a:r>
              <a:rPr sz="1000" b="1" dirty="0">
                <a:latin typeface="Arial"/>
                <a:cs typeface="Arial"/>
              </a:rPr>
              <a:t>E </a:t>
            </a:r>
            <a:r>
              <a:rPr sz="1000" b="1" spc="-10" dirty="0">
                <a:latin typeface="Arial"/>
                <a:cs typeface="Arial"/>
              </a:rPr>
              <a:t>COMUNICAÇÃO  </a:t>
            </a:r>
            <a:r>
              <a:rPr sz="1000" b="1" spc="-5" dirty="0">
                <a:latin typeface="Arial"/>
                <a:cs typeface="Arial"/>
              </a:rPr>
              <a:t>COORDENADORIA DE DESENVOLVIMENTO DE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SISTEMAS</a:t>
            </a:r>
            <a:endParaRPr sz="10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xfrm>
            <a:off x="8745220" y="7076481"/>
            <a:ext cx="166817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dirty="0"/>
              <a:t>4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1143895" y="1655561"/>
            <a:ext cx="1489038" cy="14645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latin typeface="Arial"/>
                <a:cs typeface="Arial"/>
              </a:rPr>
              <a:t>Revisão</a:t>
            </a:r>
            <a:endParaRPr sz="16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70"/>
              </a:spcBef>
            </a:pPr>
            <a:r>
              <a:rPr sz="1100" i="1" spc="-5" dirty="0">
                <a:latin typeface="Arial"/>
                <a:cs typeface="Arial"/>
              </a:rPr>
              <a:t>Pedro Conrad</a:t>
            </a:r>
            <a:r>
              <a:rPr sz="1100" i="1" spc="-60" dirty="0">
                <a:latin typeface="Arial"/>
                <a:cs typeface="Arial"/>
              </a:rPr>
              <a:t> </a:t>
            </a:r>
            <a:r>
              <a:rPr sz="1100" i="1" spc="-5" dirty="0">
                <a:latin typeface="Arial"/>
                <a:cs typeface="Arial"/>
              </a:rPr>
              <a:t>Jr.</a:t>
            </a: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sz="1100" spc="-5" dirty="0">
                <a:latin typeface="Arial"/>
                <a:cs typeface="Arial"/>
              </a:rPr>
              <a:t>Analista de</a:t>
            </a:r>
            <a:r>
              <a:rPr sz="1100" spc="-60" dirty="0">
                <a:latin typeface="Arial"/>
                <a:cs typeface="Arial"/>
              </a:rPr>
              <a:t> </a:t>
            </a:r>
            <a:r>
              <a:rPr sz="1100" dirty="0">
                <a:latin typeface="Arial"/>
                <a:cs typeface="Arial"/>
              </a:rPr>
              <a:t>TI</a:t>
            </a:r>
          </a:p>
          <a:p>
            <a:pPr>
              <a:lnSpc>
                <a:spcPct val="100000"/>
              </a:lnSpc>
            </a:pPr>
            <a:endParaRPr sz="11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100" i="1" spc="-5" dirty="0">
                <a:latin typeface="Arial"/>
                <a:cs typeface="Arial"/>
              </a:rPr>
              <a:t>Jean Avila</a:t>
            </a:r>
            <a:r>
              <a:rPr sz="1100" i="1" spc="-60" dirty="0">
                <a:latin typeface="Arial"/>
                <a:cs typeface="Arial"/>
              </a:rPr>
              <a:t> </a:t>
            </a:r>
            <a:r>
              <a:rPr sz="1100" i="1" spc="-5" dirty="0">
                <a:latin typeface="Arial"/>
                <a:cs typeface="Arial"/>
              </a:rPr>
              <a:t>Rangel</a:t>
            </a: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100" spc="-5" dirty="0">
                <a:latin typeface="Arial"/>
                <a:cs typeface="Arial"/>
              </a:rPr>
              <a:t>Estagiário</a:t>
            </a:r>
            <a:r>
              <a:rPr sz="1100" spc="-70" dirty="0">
                <a:latin typeface="Arial"/>
                <a:cs typeface="Arial"/>
              </a:rPr>
              <a:t> </a:t>
            </a:r>
            <a:r>
              <a:rPr sz="1100" dirty="0">
                <a:latin typeface="Arial"/>
                <a:cs typeface="Arial"/>
              </a:rPr>
              <a:t>NTIC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43895" y="3352800"/>
            <a:ext cx="2894255" cy="27263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latin typeface="Arial"/>
                <a:cs typeface="Arial"/>
              </a:rPr>
              <a:t>Testes</a:t>
            </a:r>
            <a:endParaRPr sz="16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100" i="1" spc="-5" dirty="0">
                <a:latin typeface="Arial"/>
                <a:cs typeface="Arial"/>
              </a:rPr>
              <a:t>André Luiz de Matos</a:t>
            </a:r>
            <a:r>
              <a:rPr sz="1100" i="1" spc="-50" dirty="0">
                <a:latin typeface="Arial"/>
                <a:cs typeface="Arial"/>
              </a:rPr>
              <a:t> </a:t>
            </a:r>
            <a:r>
              <a:rPr sz="1100" i="1" spc="-5" dirty="0">
                <a:latin typeface="Arial"/>
                <a:cs typeface="Arial"/>
              </a:rPr>
              <a:t>Camargo</a:t>
            </a: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100" spc="-5" dirty="0">
                <a:latin typeface="Arial"/>
                <a:cs typeface="Arial"/>
              </a:rPr>
              <a:t>Analista de</a:t>
            </a:r>
            <a:r>
              <a:rPr sz="1100" spc="-60" dirty="0">
                <a:latin typeface="Arial"/>
                <a:cs typeface="Arial"/>
              </a:rPr>
              <a:t> </a:t>
            </a:r>
            <a:r>
              <a:rPr sz="1100" dirty="0">
                <a:latin typeface="Arial"/>
                <a:cs typeface="Arial"/>
              </a:rPr>
              <a:t>TI</a:t>
            </a:r>
          </a:p>
          <a:p>
            <a:pPr>
              <a:lnSpc>
                <a:spcPct val="100000"/>
              </a:lnSpc>
            </a:pPr>
            <a:endParaRPr sz="11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600" b="1" spc="-5" dirty="0">
                <a:latin typeface="Arial"/>
                <a:cs typeface="Arial"/>
              </a:rPr>
              <a:t>Colaboração</a:t>
            </a:r>
            <a:endParaRPr sz="16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70"/>
              </a:spcBef>
            </a:pPr>
            <a:r>
              <a:rPr sz="1100" i="1" spc="-5" dirty="0">
                <a:latin typeface="Arial"/>
                <a:cs typeface="Arial"/>
              </a:rPr>
              <a:t>Marcos Paulo Anselmo de</a:t>
            </a:r>
            <a:r>
              <a:rPr sz="1100" i="1" spc="-30" dirty="0">
                <a:latin typeface="Arial"/>
                <a:cs typeface="Arial"/>
              </a:rPr>
              <a:t> </a:t>
            </a:r>
            <a:r>
              <a:rPr sz="1100" i="1" spc="-5" dirty="0">
                <a:latin typeface="Arial"/>
                <a:cs typeface="Arial"/>
              </a:rPr>
              <a:t>Anselmo</a:t>
            </a: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spc="-5" dirty="0">
                <a:latin typeface="Arial"/>
                <a:cs typeface="Arial"/>
              </a:rPr>
              <a:t>Bibliotecário</a:t>
            </a:r>
            <a:endParaRPr sz="11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100" i="1" spc="-5" dirty="0">
                <a:latin typeface="Arial"/>
                <a:cs typeface="Arial"/>
              </a:rPr>
              <a:t>Vanessa Abreu</a:t>
            </a:r>
            <a:r>
              <a:rPr sz="1100" i="1" spc="-55" dirty="0">
                <a:latin typeface="Arial"/>
                <a:cs typeface="Arial"/>
              </a:rPr>
              <a:t> </a:t>
            </a:r>
            <a:r>
              <a:rPr sz="1100" i="1" spc="-5" dirty="0">
                <a:latin typeface="Arial"/>
                <a:cs typeface="Arial"/>
              </a:rPr>
              <a:t>Dias</a:t>
            </a: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sz="1100" spc="-5" dirty="0">
                <a:latin typeface="Arial"/>
                <a:cs typeface="Arial"/>
              </a:rPr>
              <a:t>Bibliotecária</a:t>
            </a:r>
            <a:endParaRPr sz="11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44184" y="946866"/>
            <a:ext cx="5265046" cy="625812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880110" marR="868044" indent="-2540" algn="ctr">
              <a:lnSpc>
                <a:spcPts val="1150"/>
              </a:lnSpc>
              <a:spcBef>
                <a:spcPts val="80"/>
              </a:spcBef>
            </a:pPr>
            <a:r>
              <a:rPr sz="1000" b="1" spc="-5" dirty="0">
                <a:latin typeface="Arial"/>
                <a:cs typeface="Arial"/>
              </a:rPr>
              <a:t>MINISTÉRIO </a:t>
            </a:r>
            <a:r>
              <a:rPr sz="1000" b="1" dirty="0">
                <a:latin typeface="Arial"/>
                <a:cs typeface="Arial"/>
              </a:rPr>
              <a:t>DA </a:t>
            </a:r>
            <a:r>
              <a:rPr sz="1000" b="1" spc="-10" dirty="0">
                <a:latin typeface="Arial"/>
                <a:cs typeface="Arial"/>
              </a:rPr>
              <a:t>EDUCAÇÃO  </a:t>
            </a:r>
            <a:r>
              <a:rPr sz="1000" b="1" spc="-5" dirty="0">
                <a:latin typeface="Arial"/>
                <a:cs typeface="Arial"/>
              </a:rPr>
              <a:t>UNIVERSIDADE </a:t>
            </a:r>
            <a:r>
              <a:rPr sz="1000" b="1" spc="-10" dirty="0">
                <a:latin typeface="Arial"/>
                <a:cs typeface="Arial"/>
              </a:rPr>
              <a:t>FEDERAL </a:t>
            </a:r>
            <a:r>
              <a:rPr sz="1000" b="1" spc="-5" dirty="0">
                <a:latin typeface="Arial"/>
                <a:cs typeface="Arial"/>
              </a:rPr>
              <a:t>DO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PAMPA</a:t>
            </a:r>
            <a:endParaRPr sz="1000" dirty="0">
              <a:latin typeface="Arial"/>
              <a:cs typeface="Arial"/>
            </a:endParaRPr>
          </a:p>
          <a:p>
            <a:pPr marL="12700" marR="5080" algn="ctr">
              <a:lnSpc>
                <a:spcPts val="1150"/>
              </a:lnSpc>
            </a:pPr>
            <a:r>
              <a:rPr sz="1000" b="1" spc="-5" dirty="0">
                <a:latin typeface="Arial"/>
                <a:cs typeface="Arial"/>
              </a:rPr>
              <a:t>DIRETORIA DE TECNOLOGIA DE </a:t>
            </a:r>
            <a:r>
              <a:rPr sz="1000" b="1" spc="-10" dirty="0">
                <a:latin typeface="Arial"/>
                <a:cs typeface="Arial"/>
              </a:rPr>
              <a:t>INFORMAÇÃO </a:t>
            </a:r>
            <a:r>
              <a:rPr sz="1000" b="1" dirty="0">
                <a:latin typeface="Arial"/>
                <a:cs typeface="Arial"/>
              </a:rPr>
              <a:t>E </a:t>
            </a:r>
            <a:r>
              <a:rPr sz="1000" b="1" spc="-10" dirty="0">
                <a:latin typeface="Arial"/>
                <a:cs typeface="Arial"/>
              </a:rPr>
              <a:t>COMUNICAÇÃO  </a:t>
            </a:r>
            <a:r>
              <a:rPr sz="1000" b="1" spc="-5" dirty="0">
                <a:latin typeface="Arial"/>
                <a:cs typeface="Arial"/>
              </a:rPr>
              <a:t>COORDENADORIA DE DESENVOLVIMENTO DE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SISTEMAS</a:t>
            </a:r>
            <a:endParaRPr sz="10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xfrm>
            <a:off x="8745220" y="7076481"/>
            <a:ext cx="166817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dirty="0"/>
              <a:t>5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1143895" y="1655562"/>
            <a:ext cx="7750885" cy="26032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latin typeface="Arial"/>
                <a:cs typeface="Arial"/>
              </a:rPr>
              <a:t>Sumário</a:t>
            </a:r>
            <a:endParaRPr sz="1600" dirty="0">
              <a:latin typeface="Arial"/>
              <a:cs typeface="Arial"/>
            </a:endParaRPr>
          </a:p>
          <a:p>
            <a:pPr marL="153035" indent="-140335">
              <a:lnSpc>
                <a:spcPct val="100000"/>
              </a:lnSpc>
              <a:spcBef>
                <a:spcPts val="830"/>
              </a:spcBef>
              <a:buAutoNum type="arabicPeriod"/>
              <a:tabLst>
                <a:tab pos="153670" algn="l"/>
                <a:tab pos="5904865" algn="l"/>
              </a:tabLst>
            </a:pPr>
            <a:r>
              <a:rPr sz="1000" dirty="0">
                <a:latin typeface="Arial"/>
                <a:cs typeface="Arial"/>
              </a:rPr>
              <a:t>I</a:t>
            </a:r>
            <a:r>
              <a:rPr sz="1000" spc="-10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odu</a:t>
            </a:r>
            <a:r>
              <a:rPr sz="1000" spc="-10" dirty="0">
                <a:latin typeface="Arial"/>
                <a:cs typeface="Arial"/>
              </a:rPr>
              <a:t>ç</a:t>
            </a:r>
            <a:r>
              <a:rPr sz="1000" dirty="0">
                <a:latin typeface="Arial"/>
                <a:cs typeface="Arial"/>
              </a:rPr>
              <a:t>ão</a:t>
            </a:r>
            <a:r>
              <a:rPr sz="1000" dirty="0">
                <a:latin typeface="Times New Roman"/>
                <a:cs typeface="Times New Roman"/>
              </a:rPr>
              <a:t> 	</a:t>
            </a:r>
            <a:endParaRPr sz="1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AutoNum type="arabicPeriod"/>
            </a:pPr>
            <a:endParaRPr sz="950" dirty="0">
              <a:latin typeface="Times New Roman"/>
              <a:cs typeface="Times New Roman"/>
            </a:endParaRPr>
          </a:p>
          <a:p>
            <a:pPr marL="193040">
              <a:lnSpc>
                <a:spcPct val="100000"/>
              </a:lnSpc>
              <a:tabLst>
                <a:tab pos="5904865" algn="l"/>
              </a:tabLst>
            </a:pPr>
            <a:r>
              <a:rPr sz="1000" spc="-10" dirty="0">
                <a:latin typeface="Arial"/>
                <a:cs typeface="Arial"/>
              </a:rPr>
              <a:t>1</a:t>
            </a:r>
            <a:r>
              <a:rPr sz="1000" dirty="0">
                <a:latin typeface="Arial"/>
                <a:cs typeface="Arial"/>
              </a:rPr>
              <a:t>.1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 err="1">
                <a:latin typeface="Arial"/>
                <a:cs typeface="Arial"/>
              </a:rPr>
              <a:t>Aces</a:t>
            </a:r>
            <a:r>
              <a:rPr sz="1000" spc="-10" dirty="0" err="1">
                <a:latin typeface="Arial"/>
                <a:cs typeface="Arial"/>
              </a:rPr>
              <a:t>s</a:t>
            </a:r>
            <a:r>
              <a:rPr sz="1000" dirty="0" err="1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dirty="0" err="1" smtClean="0">
                <a:latin typeface="Arial"/>
                <a:cs typeface="Arial"/>
              </a:rPr>
              <a:t>ao</a:t>
            </a:r>
            <a:r>
              <a:rPr sz="1000" spc="-5" dirty="0" smtClean="0">
                <a:latin typeface="Arial"/>
                <a:cs typeface="Arial"/>
              </a:rPr>
              <a:t> </a:t>
            </a:r>
            <a:r>
              <a:rPr sz="1000" dirty="0" err="1" smtClean="0">
                <a:latin typeface="Arial"/>
                <a:cs typeface="Arial"/>
              </a:rPr>
              <a:t>S</a:t>
            </a:r>
            <a:r>
              <a:rPr sz="1000" spc="-5" dirty="0" err="1" smtClean="0">
                <a:latin typeface="Arial"/>
                <a:cs typeface="Arial"/>
              </a:rPr>
              <a:t>i</a:t>
            </a:r>
            <a:r>
              <a:rPr sz="1000" dirty="0" err="1" smtClean="0">
                <a:latin typeface="Arial"/>
                <a:cs typeface="Arial"/>
              </a:rPr>
              <a:t>s</a:t>
            </a:r>
            <a:r>
              <a:rPr sz="1000" spc="-10" dirty="0" err="1" smtClean="0">
                <a:latin typeface="Arial"/>
                <a:cs typeface="Arial"/>
              </a:rPr>
              <a:t>t</a:t>
            </a:r>
            <a:r>
              <a:rPr sz="1000" dirty="0" err="1" smtClean="0">
                <a:latin typeface="Arial"/>
                <a:cs typeface="Arial"/>
              </a:rPr>
              <a:t>e</a:t>
            </a:r>
            <a:r>
              <a:rPr sz="1000" spc="-5" dirty="0" err="1" smtClean="0">
                <a:latin typeface="Arial"/>
                <a:cs typeface="Arial"/>
              </a:rPr>
              <a:t>m</a:t>
            </a:r>
            <a:r>
              <a:rPr sz="1000" dirty="0" err="1" smtClean="0">
                <a:latin typeface="Arial"/>
                <a:cs typeface="Arial"/>
              </a:rPr>
              <a:t>a</a:t>
            </a:r>
            <a:r>
              <a:rPr sz="1000" dirty="0" smtClean="0">
                <a:latin typeface="Times New Roman"/>
                <a:cs typeface="Times New Roman"/>
              </a:rPr>
              <a:t> </a:t>
            </a:r>
            <a:r>
              <a:rPr lang="pt-BR" sz="1000" dirty="0" smtClean="0">
                <a:latin typeface="Times New Roman"/>
                <a:cs typeface="Times New Roman"/>
              </a:rPr>
              <a:t>                                                                                     6</a:t>
            </a:r>
            <a:r>
              <a:rPr sz="1000" dirty="0" smtClean="0">
                <a:latin typeface="Times New Roman"/>
                <a:cs typeface="Times New Roman"/>
              </a:rPr>
              <a:t>	</a:t>
            </a:r>
            <a:endParaRPr sz="1000" dirty="0" smtClean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153670" algn="l"/>
                <a:tab pos="5904865" algn="l"/>
              </a:tabLst>
            </a:pPr>
            <a:endParaRPr sz="950" dirty="0">
              <a:latin typeface="Times New Roman"/>
              <a:cs typeface="Times New Roman"/>
            </a:endParaRPr>
          </a:p>
          <a:p>
            <a:pPr marL="403225" lvl="1" indent="-210185">
              <a:lnSpc>
                <a:spcPct val="100000"/>
              </a:lnSpc>
              <a:buAutoNum type="arabicPeriod" startAt="2"/>
              <a:tabLst>
                <a:tab pos="403860" algn="l"/>
                <a:tab pos="5833745" algn="l"/>
              </a:tabLst>
            </a:pPr>
            <a:r>
              <a:rPr sz="1000" dirty="0">
                <a:latin typeface="Arial"/>
                <a:cs typeface="Arial"/>
              </a:rPr>
              <a:t>Pes</a:t>
            </a:r>
            <a:r>
              <a:rPr sz="1000" spc="-10" dirty="0">
                <a:latin typeface="Arial"/>
                <a:cs typeface="Arial"/>
              </a:rPr>
              <a:t>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sar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o </a:t>
            </a:r>
            <a:r>
              <a:rPr sz="1000" spc="-10" dirty="0" err="1">
                <a:latin typeface="Arial"/>
                <a:cs typeface="Arial"/>
              </a:rPr>
              <a:t>A</a:t>
            </a:r>
            <a:r>
              <a:rPr sz="1000" dirty="0" err="1">
                <a:latin typeface="Arial"/>
                <a:cs typeface="Arial"/>
              </a:rPr>
              <a:t>ce</a:t>
            </a:r>
            <a:r>
              <a:rPr sz="1000" spc="-5" dirty="0" err="1">
                <a:latin typeface="Arial"/>
                <a:cs typeface="Arial"/>
              </a:rPr>
              <a:t>r</a:t>
            </a:r>
            <a:r>
              <a:rPr sz="1000" spc="-10" dirty="0" err="1">
                <a:latin typeface="Arial"/>
                <a:cs typeface="Arial"/>
              </a:rPr>
              <a:t>v</a:t>
            </a:r>
            <a:r>
              <a:rPr sz="1000" dirty="0" err="1">
                <a:latin typeface="Arial"/>
                <a:cs typeface="Arial"/>
              </a:rPr>
              <a:t>o</a:t>
            </a:r>
            <a:r>
              <a:rPr sz="1000" dirty="0">
                <a:latin typeface="Times New Roman"/>
                <a:cs typeface="Times New Roman"/>
              </a:rPr>
              <a:t> </a:t>
            </a:r>
            <a:r>
              <a:rPr lang="pt-BR" sz="1000" dirty="0" smtClean="0">
                <a:latin typeface="Times New Roman"/>
                <a:cs typeface="Times New Roman"/>
              </a:rPr>
              <a:t>                                                                                   8</a:t>
            </a:r>
            <a:r>
              <a:rPr sz="1000" dirty="0">
                <a:latin typeface="Times New Roman"/>
                <a:cs typeface="Times New Roman"/>
              </a:rPr>
              <a:t>	</a:t>
            </a:r>
            <a:endParaRPr sz="10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Arial"/>
              <a:buAutoNum type="arabicPeriod" startAt="2"/>
            </a:pPr>
            <a:endParaRPr sz="950" dirty="0">
              <a:latin typeface="Times New Roman"/>
              <a:cs typeface="Times New Roman"/>
            </a:endParaRPr>
          </a:p>
          <a:p>
            <a:pPr marL="688975" lvl="2" indent="-316865">
              <a:lnSpc>
                <a:spcPct val="100000"/>
              </a:lnSpc>
              <a:buAutoNum type="arabicPeriod"/>
              <a:tabLst>
                <a:tab pos="689610" algn="l"/>
                <a:tab pos="5833745" algn="l"/>
              </a:tabLst>
            </a:pPr>
            <a:r>
              <a:rPr sz="1000" spc="-5" dirty="0" err="1">
                <a:latin typeface="Arial"/>
                <a:cs typeface="Arial"/>
              </a:rPr>
              <a:t>D</a:t>
            </a:r>
            <a:r>
              <a:rPr sz="1000" dirty="0" err="1">
                <a:latin typeface="Arial"/>
                <a:cs typeface="Arial"/>
              </a:rPr>
              <a:t>e</a:t>
            </a:r>
            <a:r>
              <a:rPr sz="1000" spc="-10" dirty="0" err="1">
                <a:latin typeface="Arial"/>
                <a:cs typeface="Arial"/>
              </a:rPr>
              <a:t>t</a:t>
            </a:r>
            <a:r>
              <a:rPr sz="1000" dirty="0" err="1">
                <a:latin typeface="Arial"/>
                <a:cs typeface="Arial"/>
              </a:rPr>
              <a:t>a</a:t>
            </a:r>
            <a:r>
              <a:rPr sz="1000" spc="-5" dirty="0" err="1">
                <a:latin typeface="Arial"/>
                <a:cs typeface="Arial"/>
              </a:rPr>
              <a:t>l</a:t>
            </a:r>
            <a:r>
              <a:rPr sz="1000" dirty="0" err="1">
                <a:latin typeface="Arial"/>
                <a:cs typeface="Arial"/>
              </a:rPr>
              <a:t>hes</a:t>
            </a:r>
            <a:r>
              <a:rPr sz="1000" dirty="0">
                <a:latin typeface="Arial"/>
                <a:cs typeface="Arial"/>
              </a:rPr>
              <a:t>/</a:t>
            </a:r>
            <a:r>
              <a:rPr sz="1000" spc="-15" dirty="0" err="1">
                <a:latin typeface="Arial"/>
                <a:cs typeface="Arial"/>
              </a:rPr>
              <a:t>R</a:t>
            </a:r>
            <a:r>
              <a:rPr sz="1000" dirty="0" err="1">
                <a:latin typeface="Arial"/>
                <a:cs typeface="Arial"/>
              </a:rPr>
              <a:t>ese</a:t>
            </a:r>
            <a:r>
              <a:rPr sz="1000" spc="-5" dirty="0" err="1">
                <a:latin typeface="Arial"/>
                <a:cs typeface="Arial"/>
              </a:rPr>
              <a:t>r</a:t>
            </a:r>
            <a:r>
              <a:rPr sz="1000" spc="-10" dirty="0" err="1">
                <a:latin typeface="Arial"/>
                <a:cs typeface="Arial"/>
              </a:rPr>
              <a:t>v</a:t>
            </a:r>
            <a:r>
              <a:rPr sz="1000" dirty="0" err="1">
                <a:latin typeface="Arial"/>
                <a:cs typeface="Arial"/>
              </a:rPr>
              <a:t>a</a:t>
            </a:r>
            <a:r>
              <a:rPr sz="1000" dirty="0">
                <a:latin typeface="Times New Roman"/>
                <a:cs typeface="Times New Roman"/>
              </a:rPr>
              <a:t> </a:t>
            </a:r>
            <a:r>
              <a:rPr lang="pt-BR" sz="1000" dirty="0" smtClean="0">
                <a:latin typeface="Times New Roman"/>
                <a:cs typeface="Times New Roman"/>
              </a:rPr>
              <a:t>                                                                               9</a:t>
            </a:r>
            <a:r>
              <a:rPr sz="1000" dirty="0">
                <a:latin typeface="Times New Roman"/>
                <a:cs typeface="Times New Roman"/>
              </a:rPr>
              <a:t>	</a:t>
            </a:r>
            <a:endParaRPr sz="1000" dirty="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spcBef>
                <a:spcPts val="25"/>
              </a:spcBef>
            </a:pPr>
            <a:endParaRPr sz="950" dirty="0">
              <a:latin typeface="Times New Roman"/>
              <a:cs typeface="Times New Roman"/>
            </a:endParaRPr>
          </a:p>
          <a:p>
            <a:pPr marL="552450">
              <a:lnSpc>
                <a:spcPct val="100000"/>
              </a:lnSpc>
              <a:tabLst>
                <a:tab pos="5833745" algn="l"/>
              </a:tabLst>
            </a:pPr>
            <a:r>
              <a:rPr sz="1000" spc="-10" dirty="0">
                <a:latin typeface="Arial"/>
                <a:cs typeface="Arial"/>
              </a:rPr>
              <a:t>2</a:t>
            </a:r>
            <a:r>
              <a:rPr sz="1000" dirty="0">
                <a:latin typeface="Arial"/>
                <a:cs typeface="Arial"/>
              </a:rPr>
              <a:t>.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dirty="0">
                <a:latin typeface="Arial"/>
                <a:cs typeface="Arial"/>
              </a:rPr>
              <a:t>.1</a:t>
            </a:r>
            <a:r>
              <a:rPr sz="1000" spc="-10" dirty="0">
                <a:latin typeface="Arial"/>
                <a:cs typeface="Arial"/>
              </a:rPr>
              <a:t>.</a:t>
            </a:r>
            <a:r>
              <a:rPr sz="1000" dirty="0">
                <a:latin typeface="Arial"/>
                <a:cs typeface="Arial"/>
              </a:rPr>
              <a:t>1 </a:t>
            </a:r>
            <a:r>
              <a:rPr sz="1000" spc="-5" dirty="0" err="1">
                <a:latin typeface="Arial"/>
                <a:cs typeface="Arial"/>
              </a:rPr>
              <a:t>R</a:t>
            </a:r>
            <a:r>
              <a:rPr sz="1000" dirty="0" err="1">
                <a:latin typeface="Arial"/>
                <a:cs typeface="Arial"/>
              </a:rPr>
              <a:t>ese</a:t>
            </a:r>
            <a:r>
              <a:rPr sz="1000" spc="-5" dirty="0" err="1">
                <a:latin typeface="Arial"/>
                <a:cs typeface="Arial"/>
              </a:rPr>
              <a:t>r</a:t>
            </a:r>
            <a:r>
              <a:rPr sz="1000" spc="-10" dirty="0" err="1">
                <a:latin typeface="Arial"/>
                <a:cs typeface="Arial"/>
              </a:rPr>
              <a:t>v</a:t>
            </a:r>
            <a:r>
              <a:rPr sz="1000" dirty="0" err="1">
                <a:latin typeface="Arial"/>
                <a:cs typeface="Arial"/>
              </a:rPr>
              <a:t>ar</a:t>
            </a:r>
            <a:r>
              <a:rPr sz="1000" dirty="0">
                <a:latin typeface="Times New Roman"/>
                <a:cs typeface="Times New Roman"/>
              </a:rPr>
              <a:t> </a:t>
            </a:r>
            <a:r>
              <a:rPr lang="pt-BR" sz="1000" dirty="0" smtClean="0">
                <a:latin typeface="Times New Roman"/>
                <a:cs typeface="Times New Roman"/>
              </a:rPr>
              <a:t>                                                                                     9</a:t>
            </a:r>
            <a:r>
              <a:rPr sz="1000" dirty="0">
                <a:latin typeface="Times New Roman"/>
                <a:cs typeface="Times New Roman"/>
              </a:rPr>
              <a:t>	</a:t>
            </a:r>
            <a:endParaRPr sz="1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 dirty="0">
              <a:latin typeface="Times New Roman"/>
              <a:cs typeface="Times New Roman"/>
            </a:endParaRPr>
          </a:p>
          <a:p>
            <a:pPr marL="403225" lvl="1" indent="-210185">
              <a:lnSpc>
                <a:spcPct val="100000"/>
              </a:lnSpc>
              <a:buAutoNum type="arabicPeriod" startAt="3"/>
              <a:tabLst>
                <a:tab pos="403860" algn="l"/>
                <a:tab pos="5833745" algn="l"/>
              </a:tabLst>
            </a:pPr>
            <a:r>
              <a:rPr sz="1000" spc="-5" dirty="0">
                <a:latin typeface="Arial"/>
                <a:cs typeface="Arial"/>
              </a:rPr>
              <a:t>C</a:t>
            </a:r>
            <a:r>
              <a:rPr sz="1000" dirty="0">
                <a:latin typeface="Arial"/>
                <a:cs typeface="Arial"/>
              </a:rPr>
              <a:t>on</a:t>
            </a:r>
            <a:r>
              <a:rPr sz="1000" spc="-10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dirty="0">
                <a:latin typeface="Arial"/>
                <a:cs typeface="Arial"/>
              </a:rPr>
              <a:t>tar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 err="1">
                <a:latin typeface="Arial"/>
                <a:cs typeface="Arial"/>
              </a:rPr>
              <a:t>S</a:t>
            </a:r>
            <a:r>
              <a:rPr sz="1000" spc="-5" dirty="0" err="1">
                <a:latin typeface="Arial"/>
                <a:cs typeface="Arial"/>
              </a:rPr>
              <a:t>i</a:t>
            </a:r>
            <a:r>
              <a:rPr sz="1000" spc="-10" dirty="0" err="1">
                <a:latin typeface="Arial"/>
                <a:cs typeface="Arial"/>
              </a:rPr>
              <a:t>t</a:t>
            </a:r>
            <a:r>
              <a:rPr sz="1000" dirty="0" err="1">
                <a:latin typeface="Arial"/>
                <a:cs typeface="Arial"/>
              </a:rPr>
              <a:t>uaç</a:t>
            </a:r>
            <a:r>
              <a:rPr sz="1000" spc="-10" dirty="0" err="1">
                <a:latin typeface="Arial"/>
                <a:cs typeface="Arial"/>
              </a:rPr>
              <a:t>ã</a:t>
            </a:r>
            <a:r>
              <a:rPr sz="1000" dirty="0" err="1">
                <a:latin typeface="Arial"/>
                <a:cs typeface="Arial"/>
              </a:rPr>
              <a:t>o</a:t>
            </a:r>
            <a:r>
              <a:rPr sz="1000" dirty="0">
                <a:latin typeface="Times New Roman"/>
                <a:cs typeface="Times New Roman"/>
              </a:rPr>
              <a:t> </a:t>
            </a:r>
            <a:r>
              <a:rPr lang="pt-BR" sz="1000" dirty="0" smtClean="0">
                <a:latin typeface="Times New Roman"/>
                <a:cs typeface="Times New Roman"/>
              </a:rPr>
              <a:t>                                                                                     10</a:t>
            </a:r>
            <a:r>
              <a:rPr sz="1000" dirty="0">
                <a:latin typeface="Times New Roman"/>
                <a:cs typeface="Times New Roman"/>
              </a:rPr>
              <a:t>	</a:t>
            </a:r>
            <a:endParaRPr sz="10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</a:pPr>
            <a:endParaRPr sz="950" dirty="0">
              <a:latin typeface="Times New Roman"/>
              <a:cs typeface="Times New Roman"/>
            </a:endParaRPr>
          </a:p>
          <a:p>
            <a:pPr marL="688975" lvl="2" indent="-316865">
              <a:lnSpc>
                <a:spcPct val="100000"/>
              </a:lnSpc>
              <a:buAutoNum type="arabicPeriod"/>
              <a:tabLst>
                <a:tab pos="689610" algn="l"/>
                <a:tab pos="5833745" algn="l"/>
              </a:tabLst>
            </a:pP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ar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 err="1">
                <a:latin typeface="Arial"/>
                <a:cs typeface="Arial"/>
              </a:rPr>
              <a:t>E</a:t>
            </a:r>
            <a:r>
              <a:rPr sz="1000" spc="5" dirty="0" err="1">
                <a:latin typeface="Arial"/>
                <a:cs typeface="Arial"/>
              </a:rPr>
              <a:t>m</a:t>
            </a:r>
            <a:r>
              <a:rPr sz="1000" dirty="0" err="1">
                <a:latin typeface="Arial"/>
                <a:cs typeface="Arial"/>
              </a:rPr>
              <a:t>p</a:t>
            </a:r>
            <a:r>
              <a:rPr sz="1000" spc="-15" dirty="0" err="1">
                <a:latin typeface="Arial"/>
                <a:cs typeface="Arial"/>
              </a:rPr>
              <a:t>r</a:t>
            </a:r>
            <a:r>
              <a:rPr sz="1000" dirty="0" err="1">
                <a:latin typeface="Arial"/>
                <a:cs typeface="Arial"/>
              </a:rPr>
              <a:t>ést</a:t>
            </a:r>
            <a:r>
              <a:rPr sz="1000" spc="-5" dirty="0" err="1">
                <a:latin typeface="Arial"/>
                <a:cs typeface="Arial"/>
              </a:rPr>
              <a:t>im</a:t>
            </a:r>
            <a:r>
              <a:rPr sz="1000" dirty="0" err="1">
                <a:latin typeface="Arial"/>
                <a:cs typeface="Arial"/>
              </a:rPr>
              <a:t>o</a:t>
            </a:r>
            <a:r>
              <a:rPr sz="1000" dirty="0">
                <a:latin typeface="Times New Roman"/>
                <a:cs typeface="Times New Roman"/>
              </a:rPr>
              <a:t> </a:t>
            </a:r>
            <a:r>
              <a:rPr lang="pt-BR" sz="1000" dirty="0" smtClean="0">
                <a:latin typeface="Times New Roman"/>
                <a:cs typeface="Times New Roman"/>
              </a:rPr>
              <a:t>                                                                        10</a:t>
            </a:r>
            <a:r>
              <a:rPr sz="1000" dirty="0">
                <a:latin typeface="Times New Roman"/>
                <a:cs typeface="Times New Roman"/>
              </a:rPr>
              <a:t>	</a:t>
            </a:r>
            <a:endParaRPr sz="1000" dirty="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spcBef>
                <a:spcPts val="25"/>
              </a:spcBef>
              <a:buFont typeface="Arial"/>
              <a:buAutoNum type="arabicPeriod"/>
            </a:pPr>
            <a:endParaRPr sz="950" dirty="0">
              <a:latin typeface="Times New Roman"/>
              <a:cs typeface="Times New Roman"/>
            </a:endParaRPr>
          </a:p>
          <a:p>
            <a:pPr marL="688975" lvl="2" indent="-316865">
              <a:lnSpc>
                <a:spcPct val="100000"/>
              </a:lnSpc>
              <a:buAutoNum type="arabicPeriod"/>
              <a:tabLst>
                <a:tab pos="689610" algn="l"/>
                <a:tab pos="5833745" algn="l"/>
              </a:tabLst>
            </a:pPr>
            <a:r>
              <a:rPr sz="1000" spc="-5" dirty="0">
                <a:latin typeface="Arial"/>
                <a:cs typeface="Arial"/>
              </a:rPr>
              <a:t>C</a:t>
            </a:r>
            <a:r>
              <a:rPr sz="1000" dirty="0">
                <a:latin typeface="Arial"/>
                <a:cs typeface="Arial"/>
              </a:rPr>
              <a:t>an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dirty="0">
                <a:latin typeface="Arial"/>
                <a:cs typeface="Arial"/>
              </a:rPr>
              <a:t>ar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5" dirty="0" err="1">
                <a:latin typeface="Arial"/>
                <a:cs typeface="Arial"/>
              </a:rPr>
              <a:t>R</a:t>
            </a:r>
            <a:r>
              <a:rPr sz="1000" dirty="0" err="1">
                <a:latin typeface="Arial"/>
                <a:cs typeface="Arial"/>
              </a:rPr>
              <a:t>ese</a:t>
            </a:r>
            <a:r>
              <a:rPr sz="1000" spc="-5" dirty="0" err="1">
                <a:latin typeface="Arial"/>
                <a:cs typeface="Arial"/>
              </a:rPr>
              <a:t>r</a:t>
            </a:r>
            <a:r>
              <a:rPr sz="1000" spc="-10" dirty="0" err="1">
                <a:latin typeface="Arial"/>
                <a:cs typeface="Arial"/>
              </a:rPr>
              <a:t>v</a:t>
            </a:r>
            <a:r>
              <a:rPr sz="1000" dirty="0" err="1">
                <a:latin typeface="Arial"/>
                <a:cs typeface="Arial"/>
              </a:rPr>
              <a:t>a</a:t>
            </a:r>
            <a:r>
              <a:rPr sz="1000" dirty="0">
                <a:latin typeface="Times New Roman"/>
                <a:cs typeface="Times New Roman"/>
              </a:rPr>
              <a:t> </a:t>
            </a:r>
            <a:r>
              <a:rPr lang="pt-BR" sz="1000" dirty="0" smtClean="0">
                <a:latin typeface="Times New Roman"/>
                <a:cs typeface="Times New Roman"/>
              </a:rPr>
              <a:t>                                                                             11</a:t>
            </a:r>
            <a:r>
              <a:rPr sz="1000" dirty="0">
                <a:latin typeface="Times New Roman"/>
                <a:cs typeface="Times New Roman"/>
              </a:rPr>
              <a:t>	</a:t>
            </a:r>
            <a:endParaRPr sz="1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44184" y="838200"/>
            <a:ext cx="5265046" cy="625812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880110" marR="868044" indent="-2540" algn="ctr">
              <a:lnSpc>
                <a:spcPts val="1150"/>
              </a:lnSpc>
              <a:spcBef>
                <a:spcPts val="80"/>
              </a:spcBef>
            </a:pPr>
            <a:r>
              <a:rPr sz="1000" b="1" spc="-5" dirty="0">
                <a:latin typeface="Arial"/>
                <a:cs typeface="Arial"/>
              </a:rPr>
              <a:t>MINISTÉRIO </a:t>
            </a:r>
            <a:r>
              <a:rPr sz="1000" b="1" dirty="0">
                <a:latin typeface="Arial"/>
                <a:cs typeface="Arial"/>
              </a:rPr>
              <a:t>DA </a:t>
            </a:r>
            <a:r>
              <a:rPr sz="1000" b="1" spc="-10" dirty="0">
                <a:latin typeface="Arial"/>
                <a:cs typeface="Arial"/>
              </a:rPr>
              <a:t>EDUCAÇÃO  </a:t>
            </a:r>
            <a:r>
              <a:rPr sz="1000" b="1" spc="-5" dirty="0">
                <a:latin typeface="Arial"/>
                <a:cs typeface="Arial"/>
              </a:rPr>
              <a:t>UNIVERSIDADE </a:t>
            </a:r>
            <a:r>
              <a:rPr sz="1000" b="1" spc="-10" dirty="0">
                <a:latin typeface="Arial"/>
                <a:cs typeface="Arial"/>
              </a:rPr>
              <a:t>FEDERAL </a:t>
            </a:r>
            <a:r>
              <a:rPr sz="1000" b="1" spc="-5" dirty="0">
                <a:latin typeface="Arial"/>
                <a:cs typeface="Arial"/>
              </a:rPr>
              <a:t>DO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PAMPA</a:t>
            </a:r>
            <a:endParaRPr sz="1000" dirty="0">
              <a:latin typeface="Arial"/>
              <a:cs typeface="Arial"/>
            </a:endParaRPr>
          </a:p>
          <a:p>
            <a:pPr marL="12700" marR="5080" algn="ctr">
              <a:lnSpc>
                <a:spcPts val="1150"/>
              </a:lnSpc>
            </a:pPr>
            <a:r>
              <a:rPr sz="1000" b="1" spc="-5" dirty="0">
                <a:latin typeface="Arial"/>
                <a:cs typeface="Arial"/>
              </a:rPr>
              <a:t>DIRETORIA DE TECNOLOGIA DE </a:t>
            </a:r>
            <a:r>
              <a:rPr sz="1000" b="1" spc="-10" dirty="0">
                <a:latin typeface="Arial"/>
                <a:cs typeface="Arial"/>
              </a:rPr>
              <a:t>INFORMAÇÃO </a:t>
            </a:r>
            <a:r>
              <a:rPr sz="1000" b="1" dirty="0">
                <a:latin typeface="Arial"/>
                <a:cs typeface="Arial"/>
              </a:rPr>
              <a:t>E </a:t>
            </a:r>
            <a:r>
              <a:rPr sz="1000" b="1" spc="-10" dirty="0">
                <a:latin typeface="Arial"/>
                <a:cs typeface="Arial"/>
              </a:rPr>
              <a:t>COMUNICAÇÃO  </a:t>
            </a:r>
            <a:r>
              <a:rPr sz="1000" b="1" spc="-5" dirty="0">
                <a:latin typeface="Arial"/>
                <a:cs typeface="Arial"/>
              </a:rPr>
              <a:t>COORDENADORIA DE DESENVOLVIMENTO DE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SISTEMAS</a:t>
            </a:r>
            <a:endParaRPr sz="1000" dirty="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8529919" y="3405332"/>
            <a:ext cx="251459" cy="1177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143897" y="2089323"/>
            <a:ext cx="7735271" cy="209852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spc="-5" dirty="0">
                <a:latin typeface="Arial"/>
                <a:cs typeface="Arial"/>
              </a:rPr>
              <a:t>1.</a:t>
            </a:r>
            <a:r>
              <a:rPr sz="2400" b="1" spc="-100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Introdução</a:t>
            </a:r>
            <a:endParaRPr sz="2400" dirty="0">
              <a:latin typeface="Arial"/>
              <a:cs typeface="Arial"/>
            </a:endParaRPr>
          </a:p>
          <a:p>
            <a:pPr marL="12700" marR="5080" indent="457200" algn="just">
              <a:lnSpc>
                <a:spcPct val="110100"/>
              </a:lnSpc>
              <a:spcBef>
                <a:spcPts val="815"/>
              </a:spcBef>
            </a:pPr>
            <a:r>
              <a:rPr sz="1200" spc="-5" dirty="0">
                <a:latin typeface="Arial"/>
                <a:cs typeface="Arial"/>
              </a:rPr>
              <a:t>Este manual foi elaborado tendo </a:t>
            </a:r>
            <a:r>
              <a:rPr sz="1200" dirty="0">
                <a:latin typeface="Arial"/>
                <a:cs typeface="Arial"/>
              </a:rPr>
              <a:t>como </a:t>
            </a:r>
            <a:r>
              <a:rPr sz="1200" spc="-5" dirty="0">
                <a:latin typeface="Arial"/>
                <a:cs typeface="Arial"/>
              </a:rPr>
              <a:t>principal objetivo de facilitar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utilização  correta do Sistema </a:t>
            </a:r>
            <a:r>
              <a:rPr sz="1200" dirty="0">
                <a:latin typeface="Arial"/>
                <a:cs typeface="Arial"/>
              </a:rPr>
              <a:t>de </a:t>
            </a:r>
            <a:r>
              <a:rPr sz="1200" spc="-5" dirty="0">
                <a:latin typeface="Arial"/>
                <a:cs typeface="Arial"/>
              </a:rPr>
              <a:t>Gestão Unificada de Recursos Institucionais (GURI), servindo  </a:t>
            </a:r>
            <a:r>
              <a:rPr sz="1200" dirty="0">
                <a:latin typeface="Arial"/>
                <a:cs typeface="Arial"/>
              </a:rPr>
              <a:t>como </a:t>
            </a:r>
            <a:r>
              <a:rPr sz="1200" spc="-5" dirty="0">
                <a:latin typeface="Arial"/>
                <a:cs typeface="Arial"/>
              </a:rPr>
              <a:t>instrumento de consulta para execução </a:t>
            </a:r>
            <a:r>
              <a:rPr sz="1200" dirty="0">
                <a:latin typeface="Arial"/>
                <a:cs typeface="Arial"/>
              </a:rPr>
              <a:t>dos </a:t>
            </a:r>
            <a:r>
              <a:rPr sz="1200" spc="-5" dirty="0">
                <a:latin typeface="Arial"/>
                <a:cs typeface="Arial"/>
              </a:rPr>
              <a:t>principais procedimentos </a:t>
            </a:r>
            <a:r>
              <a:rPr sz="1200" dirty="0">
                <a:latin typeface="Arial"/>
                <a:cs typeface="Arial"/>
              </a:rPr>
              <a:t>do</a:t>
            </a:r>
            <a:r>
              <a:rPr sz="1200" spc="1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sistema.</a:t>
            </a:r>
            <a:endParaRPr sz="1200" dirty="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140"/>
              </a:spcBef>
            </a:pPr>
            <a:r>
              <a:rPr sz="1200" dirty="0">
                <a:latin typeface="Arial"/>
                <a:cs typeface="Arial"/>
              </a:rPr>
              <a:t>A</a:t>
            </a:r>
            <a:r>
              <a:rPr sz="1200" spc="10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DTIC</a:t>
            </a:r>
            <a:r>
              <a:rPr sz="1200" spc="1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está</a:t>
            </a:r>
            <a:r>
              <a:rPr sz="1200" spc="1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sempre</a:t>
            </a:r>
            <a:r>
              <a:rPr sz="1200" spc="1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em</a:t>
            </a:r>
            <a:r>
              <a:rPr sz="1200" spc="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busca</a:t>
            </a:r>
            <a:r>
              <a:rPr sz="1200" spc="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de</a:t>
            </a:r>
            <a:r>
              <a:rPr sz="1200" spc="1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soluções</a:t>
            </a:r>
            <a:r>
              <a:rPr sz="1200" spc="10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inteligentes</a:t>
            </a:r>
            <a:r>
              <a:rPr sz="1200" spc="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e</a:t>
            </a:r>
            <a:r>
              <a:rPr sz="1200" spc="1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automáticas,</a:t>
            </a:r>
            <a:r>
              <a:rPr sz="1200" spc="10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visando</a:t>
            </a:r>
            <a:endParaRPr sz="1200" dirty="0">
              <a:latin typeface="Arial"/>
              <a:cs typeface="Arial"/>
            </a:endParaRPr>
          </a:p>
          <a:p>
            <a:pPr marL="12700" marR="10160">
              <a:lnSpc>
                <a:spcPct val="109700"/>
              </a:lnSpc>
              <a:spcBef>
                <a:spcPts val="10"/>
              </a:spcBef>
            </a:pPr>
            <a:r>
              <a:rPr sz="1200" spc="-5" dirty="0">
                <a:latin typeface="Arial"/>
                <a:cs typeface="Arial"/>
              </a:rPr>
              <a:t>eliminar intervenções manuais </a:t>
            </a:r>
            <a:r>
              <a:rPr sz="1200" dirty="0">
                <a:latin typeface="Arial"/>
                <a:cs typeface="Arial"/>
              </a:rPr>
              <a:t>e </a:t>
            </a:r>
            <a:r>
              <a:rPr sz="1200" spc="-5" dirty="0">
                <a:latin typeface="Arial"/>
                <a:cs typeface="Arial"/>
              </a:rPr>
              <a:t>aumentar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eficiência </a:t>
            </a:r>
            <a:r>
              <a:rPr sz="1200" dirty="0">
                <a:latin typeface="Arial"/>
                <a:cs typeface="Arial"/>
              </a:rPr>
              <a:t>e </a:t>
            </a:r>
            <a:r>
              <a:rPr sz="1200" spc="-5" dirty="0">
                <a:latin typeface="Arial"/>
                <a:cs typeface="Arial"/>
              </a:rPr>
              <a:t>eficácia </a:t>
            </a:r>
            <a:r>
              <a:rPr sz="1200" dirty="0">
                <a:latin typeface="Arial"/>
                <a:cs typeface="Arial"/>
              </a:rPr>
              <a:t>dos </a:t>
            </a:r>
            <a:r>
              <a:rPr sz="1200" spc="-5" dirty="0">
                <a:latin typeface="Arial"/>
                <a:cs typeface="Arial"/>
              </a:rPr>
              <a:t>processos através  </a:t>
            </a:r>
            <a:r>
              <a:rPr sz="1200" dirty="0">
                <a:latin typeface="Arial"/>
                <a:cs typeface="Arial"/>
              </a:rPr>
              <a:t>dos </a:t>
            </a:r>
            <a:r>
              <a:rPr sz="1200" spc="-5" dirty="0">
                <a:latin typeface="Arial"/>
                <a:cs typeface="Arial"/>
              </a:rPr>
              <a:t>projetos </a:t>
            </a:r>
            <a:r>
              <a:rPr sz="1200" dirty="0">
                <a:latin typeface="Arial"/>
                <a:cs typeface="Arial"/>
              </a:rPr>
              <a:t>em </a:t>
            </a:r>
            <a:r>
              <a:rPr sz="1200" spc="-5" dirty="0">
                <a:latin typeface="Arial"/>
                <a:cs typeface="Arial"/>
              </a:rPr>
              <a:t>que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atua.</a:t>
            </a:r>
            <a:endParaRPr sz="1200" dirty="0">
              <a:latin typeface="Arial"/>
              <a:cs typeface="Arial"/>
            </a:endParaRPr>
          </a:p>
          <a:p>
            <a:pPr marL="462280">
              <a:lnSpc>
                <a:spcPct val="100000"/>
              </a:lnSpc>
              <a:spcBef>
                <a:spcPts val="210"/>
              </a:spcBef>
            </a:pPr>
            <a:r>
              <a:rPr sz="1200" dirty="0">
                <a:latin typeface="Arial"/>
                <a:cs typeface="Arial"/>
              </a:rPr>
              <a:t>O </a:t>
            </a:r>
            <a:r>
              <a:rPr sz="1200" spc="-5" dirty="0">
                <a:latin typeface="Arial"/>
                <a:cs typeface="Arial"/>
              </a:rPr>
              <a:t>GURI está contemplado </a:t>
            </a:r>
            <a:r>
              <a:rPr sz="1200" dirty="0">
                <a:latin typeface="Arial"/>
                <a:cs typeface="Arial"/>
              </a:rPr>
              <a:t>com </a:t>
            </a:r>
            <a:r>
              <a:rPr sz="1200" spc="-5" dirty="0">
                <a:latin typeface="Arial"/>
                <a:cs typeface="Arial"/>
              </a:rPr>
              <a:t>recursos visuais acessíveis. </a:t>
            </a:r>
            <a:r>
              <a:rPr sz="1200" dirty="0">
                <a:latin typeface="Arial"/>
                <a:cs typeface="Arial"/>
              </a:rPr>
              <a:t>O </a:t>
            </a:r>
            <a:r>
              <a:rPr sz="1200" spc="-5" dirty="0">
                <a:latin typeface="Arial"/>
                <a:cs typeface="Arial"/>
              </a:rPr>
              <a:t>botão Voltar</a:t>
            </a:r>
            <a:r>
              <a:rPr sz="1200" spc="1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(</a:t>
            </a:r>
          </a:p>
          <a:p>
            <a:pPr marL="12700" marR="6985">
              <a:lnSpc>
                <a:spcPct val="109700"/>
              </a:lnSpc>
              <a:spcBef>
                <a:spcPts val="10"/>
              </a:spcBef>
            </a:pPr>
            <a:r>
              <a:rPr sz="1200" dirty="0">
                <a:latin typeface="Arial"/>
                <a:cs typeface="Arial"/>
              </a:rPr>
              <a:t>) </a:t>
            </a:r>
            <a:r>
              <a:rPr sz="1200" spc="-5" dirty="0">
                <a:latin typeface="Arial"/>
                <a:cs typeface="Arial"/>
              </a:rPr>
              <a:t>que encontra-se </a:t>
            </a:r>
            <a:r>
              <a:rPr sz="1200" dirty="0">
                <a:latin typeface="Arial"/>
                <a:cs typeface="Arial"/>
              </a:rPr>
              <a:t>em </a:t>
            </a:r>
            <a:r>
              <a:rPr sz="1200" spc="-5" dirty="0">
                <a:latin typeface="Arial"/>
                <a:cs typeface="Arial"/>
              </a:rPr>
              <a:t>todos </a:t>
            </a:r>
            <a:r>
              <a:rPr sz="1200" dirty="0">
                <a:latin typeface="Arial"/>
                <a:cs typeface="Arial"/>
              </a:rPr>
              <a:t>os </a:t>
            </a:r>
            <a:r>
              <a:rPr sz="1200" spc="-5" dirty="0">
                <a:latin typeface="Arial"/>
                <a:cs typeface="Arial"/>
              </a:rPr>
              <a:t>cadastros ajuda </a:t>
            </a:r>
            <a:r>
              <a:rPr sz="1200" dirty="0">
                <a:latin typeface="Arial"/>
                <a:cs typeface="Arial"/>
              </a:rPr>
              <a:t>na </a:t>
            </a:r>
            <a:r>
              <a:rPr sz="1200" spc="-5" dirty="0">
                <a:latin typeface="Arial"/>
                <a:cs typeface="Arial"/>
              </a:rPr>
              <a:t>usabilidade do sistema. </a:t>
            </a:r>
            <a:r>
              <a:rPr sz="1200" dirty="0">
                <a:latin typeface="Arial"/>
                <a:cs typeface="Arial"/>
              </a:rPr>
              <a:t>O </a:t>
            </a:r>
            <a:r>
              <a:rPr sz="1200" spc="-5" dirty="0">
                <a:latin typeface="Arial"/>
                <a:cs typeface="Arial"/>
              </a:rPr>
              <a:t>sistema  também contempla </a:t>
            </a:r>
            <a:r>
              <a:rPr sz="1200" dirty="0">
                <a:latin typeface="Arial"/>
                <a:cs typeface="Arial"/>
              </a:rPr>
              <a:t>no </a:t>
            </a:r>
            <a:r>
              <a:rPr sz="1200" spc="-5" dirty="0">
                <a:latin typeface="Arial"/>
                <a:cs typeface="Arial"/>
              </a:rPr>
              <a:t>canto superior direito </a:t>
            </a:r>
            <a:r>
              <a:rPr sz="1200" dirty="0">
                <a:latin typeface="Arial"/>
                <a:cs typeface="Arial"/>
              </a:rPr>
              <a:t>a</a:t>
            </a:r>
            <a:r>
              <a:rPr sz="1200" spc="1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barra: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78566" y="4724400"/>
            <a:ext cx="7744311" cy="151015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2065" indent="457200" algn="just">
              <a:lnSpc>
                <a:spcPct val="110100"/>
              </a:lnSpc>
            </a:pPr>
            <a:r>
              <a:rPr sz="1200" spc="-5" dirty="0">
                <a:latin typeface="Arial"/>
                <a:cs typeface="Arial"/>
              </a:rPr>
              <a:t>Ao clicar </a:t>
            </a:r>
            <a:r>
              <a:rPr sz="1200" dirty="0">
                <a:latin typeface="Arial"/>
                <a:cs typeface="Arial"/>
              </a:rPr>
              <a:t>em </a:t>
            </a:r>
            <a:r>
              <a:rPr sz="1200" spc="-5" dirty="0">
                <a:latin typeface="Arial"/>
                <a:cs typeface="Arial"/>
              </a:rPr>
              <a:t>“Contraste”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tela mudará </a:t>
            </a:r>
            <a:r>
              <a:rPr sz="1200" dirty="0">
                <a:latin typeface="Arial"/>
                <a:cs typeface="Arial"/>
              </a:rPr>
              <a:t>as </a:t>
            </a:r>
            <a:r>
              <a:rPr sz="1200" spc="-5" dirty="0">
                <a:latin typeface="Arial"/>
                <a:cs typeface="Arial"/>
              </a:rPr>
              <a:t>cores para fundo preto </a:t>
            </a:r>
            <a:r>
              <a:rPr sz="1200" dirty="0">
                <a:latin typeface="Arial"/>
                <a:cs typeface="Arial"/>
              </a:rPr>
              <a:t>e </a:t>
            </a:r>
            <a:r>
              <a:rPr sz="1200" spc="-5" dirty="0">
                <a:latin typeface="Arial"/>
                <a:cs typeface="Arial"/>
              </a:rPr>
              <a:t>letras  brancas, </a:t>
            </a:r>
            <a:r>
              <a:rPr sz="1200" dirty="0">
                <a:latin typeface="Arial"/>
                <a:cs typeface="Arial"/>
              </a:rPr>
              <a:t>as </a:t>
            </a:r>
            <a:r>
              <a:rPr sz="1200" spc="-5" dirty="0">
                <a:latin typeface="Arial"/>
                <a:cs typeface="Arial"/>
              </a:rPr>
              <a:t>letras </a:t>
            </a:r>
            <a:r>
              <a:rPr sz="1200" dirty="0">
                <a:latin typeface="Arial"/>
                <a:cs typeface="Arial"/>
              </a:rPr>
              <a:t>“A” </a:t>
            </a:r>
            <a:r>
              <a:rPr sz="1200" spc="-5" dirty="0">
                <a:latin typeface="Arial"/>
                <a:cs typeface="Arial"/>
              </a:rPr>
              <a:t>ajudam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diminuir ou aumentar </a:t>
            </a:r>
            <a:r>
              <a:rPr sz="1200" dirty="0">
                <a:latin typeface="Arial"/>
                <a:cs typeface="Arial"/>
              </a:rPr>
              <a:t>o </a:t>
            </a:r>
            <a:r>
              <a:rPr sz="1200" spc="-5" dirty="0">
                <a:latin typeface="Arial"/>
                <a:cs typeface="Arial"/>
              </a:rPr>
              <a:t>tamanho da fonte, </a:t>
            </a:r>
            <a:r>
              <a:rPr sz="1200" dirty="0">
                <a:latin typeface="Arial"/>
                <a:cs typeface="Arial"/>
              </a:rPr>
              <a:t>já o </a:t>
            </a:r>
            <a:r>
              <a:rPr sz="1200" spc="-5" dirty="0">
                <a:latin typeface="Arial"/>
                <a:cs typeface="Arial"/>
              </a:rPr>
              <a:t>“Mapa  </a:t>
            </a:r>
            <a:r>
              <a:rPr sz="1200" dirty="0">
                <a:latin typeface="Arial"/>
                <a:cs typeface="Arial"/>
              </a:rPr>
              <a:t>do </a:t>
            </a:r>
            <a:r>
              <a:rPr sz="1200" spc="-5" dirty="0">
                <a:latin typeface="Arial"/>
                <a:cs typeface="Arial"/>
              </a:rPr>
              <a:t>Site” abre </a:t>
            </a:r>
            <a:r>
              <a:rPr sz="1200" dirty="0">
                <a:latin typeface="Arial"/>
                <a:cs typeface="Arial"/>
              </a:rPr>
              <a:t>o </a:t>
            </a:r>
            <a:r>
              <a:rPr sz="1200" spc="-5" dirty="0">
                <a:latin typeface="Arial"/>
                <a:cs typeface="Arial"/>
              </a:rPr>
              <a:t>menu </a:t>
            </a:r>
            <a:r>
              <a:rPr sz="1200" dirty="0">
                <a:latin typeface="Arial"/>
                <a:cs typeface="Arial"/>
              </a:rPr>
              <a:t>de </a:t>
            </a:r>
            <a:r>
              <a:rPr sz="1200" spc="-5" dirty="0">
                <a:latin typeface="Arial"/>
                <a:cs typeface="Arial"/>
              </a:rPr>
              <a:t>opções ao usuário </a:t>
            </a:r>
            <a:r>
              <a:rPr sz="1200" dirty="0">
                <a:latin typeface="Arial"/>
                <a:cs typeface="Arial"/>
              </a:rPr>
              <a:t>com </a:t>
            </a:r>
            <a:r>
              <a:rPr sz="1200" spc="-5" dirty="0">
                <a:latin typeface="Arial"/>
                <a:cs typeface="Arial"/>
              </a:rPr>
              <a:t>as devidas</a:t>
            </a:r>
            <a:r>
              <a:rPr sz="1200" spc="5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permissões.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6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b="1" spc="-5" dirty="0">
                <a:latin typeface="Arial"/>
                <a:cs typeface="Arial"/>
              </a:rPr>
              <a:t>1.1 Acesso ao</a:t>
            </a:r>
            <a:r>
              <a:rPr sz="1800" b="1" spc="-8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Sistema</a:t>
            </a:r>
            <a:endParaRPr sz="1800" dirty="0">
              <a:latin typeface="Arial"/>
              <a:cs typeface="Arial"/>
            </a:endParaRPr>
          </a:p>
          <a:p>
            <a:pPr marL="12700" marR="5080" indent="457200" algn="just">
              <a:lnSpc>
                <a:spcPct val="109700"/>
              </a:lnSpc>
              <a:spcBef>
                <a:spcPts val="1320"/>
              </a:spcBef>
            </a:pPr>
            <a:r>
              <a:rPr sz="1200" spc="-5" dirty="0">
                <a:latin typeface="Arial"/>
                <a:cs typeface="Arial"/>
              </a:rPr>
              <a:t>Para acessar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interface </a:t>
            </a:r>
            <a:r>
              <a:rPr sz="1200" dirty="0">
                <a:latin typeface="Arial"/>
                <a:cs typeface="Arial"/>
              </a:rPr>
              <a:t>do </a:t>
            </a:r>
            <a:r>
              <a:rPr sz="1200" spc="-5" dirty="0">
                <a:latin typeface="Arial"/>
                <a:cs typeface="Arial"/>
              </a:rPr>
              <a:t>sistema </a:t>
            </a:r>
            <a:r>
              <a:rPr sz="1200" dirty="0">
                <a:latin typeface="Arial"/>
                <a:cs typeface="Arial"/>
              </a:rPr>
              <a:t>(</a:t>
            </a:r>
            <a:r>
              <a:rPr sz="1200" dirty="0">
                <a:latin typeface="Arial"/>
                <a:cs typeface="Arial"/>
                <a:hlinkClick r:id="rId3" action="ppaction://hlinksldjump"/>
              </a:rPr>
              <a:t>Ilustração 1</a:t>
            </a:r>
            <a:r>
              <a:rPr sz="1200" dirty="0">
                <a:latin typeface="Arial"/>
                <a:cs typeface="Arial"/>
              </a:rPr>
              <a:t>), </a:t>
            </a:r>
            <a:r>
              <a:rPr sz="1200" spc="-5" dirty="0">
                <a:latin typeface="Arial"/>
                <a:cs typeface="Arial"/>
              </a:rPr>
              <a:t>utilize </a:t>
            </a:r>
            <a:r>
              <a:rPr sz="1200" dirty="0">
                <a:latin typeface="Arial"/>
                <a:cs typeface="Arial"/>
              </a:rPr>
              <a:t>o </a:t>
            </a:r>
            <a:r>
              <a:rPr sz="1200" spc="-5" dirty="0">
                <a:latin typeface="Arial"/>
                <a:cs typeface="Arial"/>
              </a:rPr>
              <a:t>endereço  </a:t>
            </a:r>
            <a:r>
              <a:rPr sz="1200" u="sng" spc="-5" dirty="0">
                <a:solidFill>
                  <a:srgbClr val="00007F"/>
                </a:solidFill>
                <a:latin typeface="Arial"/>
                <a:cs typeface="Arial"/>
                <a:hlinkClick r:id="rId4"/>
              </a:rPr>
              <a:t>http://www.unipampa.edu.br/guri/</a:t>
            </a:r>
            <a:r>
              <a:rPr sz="1200" spc="-5" dirty="0">
                <a:latin typeface="Arial"/>
                <a:cs typeface="Arial"/>
              </a:rPr>
              <a:t>.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371600" y="4196310"/>
            <a:ext cx="4670911" cy="31599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xfrm>
            <a:off x="8745220" y="7076481"/>
            <a:ext cx="166817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dirty="0"/>
              <a:t>6</a:t>
            </a:fld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44184" y="633960"/>
            <a:ext cx="5265046" cy="625812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880110" marR="868044" indent="-2540" algn="ctr">
              <a:lnSpc>
                <a:spcPts val="1150"/>
              </a:lnSpc>
              <a:spcBef>
                <a:spcPts val="80"/>
              </a:spcBef>
            </a:pPr>
            <a:r>
              <a:rPr sz="1000" b="1" spc="-5" dirty="0">
                <a:latin typeface="Arial"/>
                <a:cs typeface="Arial"/>
              </a:rPr>
              <a:t>MINISTÉRIO </a:t>
            </a:r>
            <a:r>
              <a:rPr sz="1000" b="1" dirty="0">
                <a:latin typeface="Arial"/>
                <a:cs typeface="Arial"/>
              </a:rPr>
              <a:t>DA </a:t>
            </a:r>
            <a:r>
              <a:rPr sz="1000" b="1" spc="-10" dirty="0">
                <a:latin typeface="Arial"/>
                <a:cs typeface="Arial"/>
              </a:rPr>
              <a:t>EDUCAÇÃO  </a:t>
            </a:r>
            <a:r>
              <a:rPr sz="1000" b="1" spc="-5" dirty="0">
                <a:latin typeface="Arial"/>
                <a:cs typeface="Arial"/>
              </a:rPr>
              <a:t>UNIVERSIDADE </a:t>
            </a:r>
            <a:r>
              <a:rPr sz="1000" b="1" spc="-10" dirty="0">
                <a:latin typeface="Arial"/>
                <a:cs typeface="Arial"/>
              </a:rPr>
              <a:t>FEDERAL </a:t>
            </a:r>
            <a:r>
              <a:rPr sz="1000" b="1" spc="-5" dirty="0">
                <a:latin typeface="Arial"/>
                <a:cs typeface="Arial"/>
              </a:rPr>
              <a:t>DO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PAMPA</a:t>
            </a:r>
            <a:endParaRPr sz="1000">
              <a:latin typeface="Arial"/>
              <a:cs typeface="Arial"/>
            </a:endParaRPr>
          </a:p>
          <a:p>
            <a:pPr marL="12700" marR="5080" algn="ctr">
              <a:lnSpc>
                <a:spcPts val="1150"/>
              </a:lnSpc>
            </a:pPr>
            <a:r>
              <a:rPr sz="1000" b="1" spc="-5" dirty="0">
                <a:latin typeface="Arial"/>
                <a:cs typeface="Arial"/>
              </a:rPr>
              <a:t>DIRETORIA DE TECNOLOGIA DE </a:t>
            </a:r>
            <a:r>
              <a:rPr sz="1000" b="1" spc="-10" dirty="0">
                <a:latin typeface="Arial"/>
                <a:cs typeface="Arial"/>
              </a:rPr>
              <a:t>INFORMAÇÃO </a:t>
            </a:r>
            <a:r>
              <a:rPr sz="1000" b="1" dirty="0">
                <a:latin typeface="Arial"/>
                <a:cs typeface="Arial"/>
              </a:rPr>
              <a:t>E </a:t>
            </a:r>
            <a:r>
              <a:rPr sz="1000" b="1" spc="-10" dirty="0">
                <a:latin typeface="Arial"/>
                <a:cs typeface="Arial"/>
              </a:rPr>
              <a:t>COMUNICAÇÃO  </a:t>
            </a:r>
            <a:r>
              <a:rPr sz="1000" b="1" spc="-5" dirty="0">
                <a:latin typeface="Arial"/>
                <a:cs typeface="Arial"/>
              </a:rPr>
              <a:t>COORDENADORIA DE DESENVOLVIMENTO DE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SISTEMAS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3895" y="4590819"/>
            <a:ext cx="7739380" cy="10690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86280">
              <a:lnSpc>
                <a:spcPct val="100000"/>
              </a:lnSpc>
            </a:pPr>
            <a:r>
              <a:rPr sz="1000" i="1" spc="-5" dirty="0">
                <a:latin typeface="Arial"/>
                <a:cs typeface="Arial"/>
              </a:rPr>
              <a:t>Ilustração </a:t>
            </a:r>
            <a:r>
              <a:rPr sz="1000" i="1" dirty="0">
                <a:latin typeface="Arial"/>
                <a:cs typeface="Arial"/>
              </a:rPr>
              <a:t>1: </a:t>
            </a:r>
            <a:r>
              <a:rPr sz="1000" i="1" spc="-5" dirty="0">
                <a:latin typeface="Arial"/>
                <a:cs typeface="Arial"/>
              </a:rPr>
              <a:t>Tela Inicial do</a:t>
            </a:r>
            <a:r>
              <a:rPr sz="1000" i="1" spc="-40" dirty="0">
                <a:latin typeface="Arial"/>
                <a:cs typeface="Arial"/>
              </a:rPr>
              <a:t> </a:t>
            </a:r>
            <a:r>
              <a:rPr sz="1000" i="1" spc="-5" dirty="0">
                <a:latin typeface="Arial"/>
                <a:cs typeface="Arial"/>
              </a:rPr>
              <a:t>Sistema</a:t>
            </a:r>
            <a:endParaRPr sz="1000">
              <a:latin typeface="Arial"/>
              <a:cs typeface="Arial"/>
            </a:endParaRPr>
          </a:p>
          <a:p>
            <a:pPr marL="12700" marR="5080" indent="457200" algn="just">
              <a:lnSpc>
                <a:spcPct val="110100"/>
              </a:lnSpc>
              <a:spcBef>
                <a:spcPts val="795"/>
              </a:spcBef>
            </a:pPr>
            <a:r>
              <a:rPr sz="1200" spc="-5" dirty="0">
                <a:latin typeface="Arial"/>
                <a:cs typeface="Arial"/>
              </a:rPr>
              <a:t>Selecione </a:t>
            </a:r>
            <a:r>
              <a:rPr sz="1200" dirty="0">
                <a:latin typeface="Arial"/>
                <a:cs typeface="Arial"/>
              </a:rPr>
              <a:t>o </a:t>
            </a:r>
            <a:r>
              <a:rPr sz="1200" spc="-5" dirty="0">
                <a:latin typeface="Arial"/>
                <a:cs typeface="Arial"/>
              </a:rPr>
              <a:t>seu Perfil </a:t>
            </a:r>
            <a:r>
              <a:rPr sz="1200" dirty="0">
                <a:latin typeface="Arial"/>
                <a:cs typeface="Arial"/>
              </a:rPr>
              <a:t>de </a:t>
            </a:r>
            <a:r>
              <a:rPr sz="1200" spc="-5" dirty="0">
                <a:latin typeface="Arial"/>
                <a:cs typeface="Arial"/>
              </a:rPr>
              <a:t>acesso </a:t>
            </a:r>
            <a:r>
              <a:rPr sz="1200" dirty="0">
                <a:latin typeface="Arial"/>
                <a:cs typeface="Arial"/>
              </a:rPr>
              <a:t>e, </a:t>
            </a:r>
            <a:r>
              <a:rPr sz="1200" spc="-5" dirty="0">
                <a:latin typeface="Arial"/>
                <a:cs typeface="Arial"/>
              </a:rPr>
              <a:t>após inserir Usuário </a:t>
            </a:r>
            <a:r>
              <a:rPr sz="1200" dirty="0">
                <a:latin typeface="Arial"/>
                <a:cs typeface="Arial"/>
              </a:rPr>
              <a:t>e </a:t>
            </a:r>
            <a:r>
              <a:rPr sz="1200" spc="-5" dirty="0">
                <a:latin typeface="Arial"/>
                <a:cs typeface="Arial"/>
              </a:rPr>
              <a:t>Senha </a:t>
            </a:r>
            <a:r>
              <a:rPr sz="1200" dirty="0">
                <a:latin typeface="Arial"/>
                <a:cs typeface="Arial"/>
              </a:rPr>
              <a:t>nos </a:t>
            </a:r>
            <a:r>
              <a:rPr sz="1200" spc="-5" dirty="0">
                <a:latin typeface="Arial"/>
                <a:cs typeface="Arial"/>
              </a:rPr>
              <a:t>campos  indicados, clicar </a:t>
            </a:r>
            <a:r>
              <a:rPr sz="1200" dirty="0">
                <a:latin typeface="Arial"/>
                <a:cs typeface="Arial"/>
              </a:rPr>
              <a:t>no </a:t>
            </a:r>
            <a:r>
              <a:rPr sz="1200" spc="-5" dirty="0">
                <a:latin typeface="Arial"/>
                <a:cs typeface="Arial"/>
              </a:rPr>
              <a:t>botão Entrar. Caso não lembre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senha, clique na opção  correspondente ao seu perfil na caixa Resgate de Senha </a:t>
            </a:r>
            <a:r>
              <a:rPr sz="1200" dirty="0">
                <a:latin typeface="Arial"/>
                <a:cs typeface="Arial"/>
              </a:rPr>
              <a:t>e </a:t>
            </a:r>
            <a:r>
              <a:rPr sz="1200" spc="-5" dirty="0">
                <a:latin typeface="Arial"/>
                <a:cs typeface="Arial"/>
              </a:rPr>
              <a:t>você será redirecionado  </a:t>
            </a:r>
            <a:r>
              <a:rPr sz="1200" dirty="0">
                <a:latin typeface="Arial"/>
                <a:cs typeface="Arial"/>
              </a:rPr>
              <a:t>para a </a:t>
            </a:r>
            <a:r>
              <a:rPr sz="1200" spc="-5" dirty="0">
                <a:latin typeface="Arial"/>
                <a:cs typeface="Arial"/>
              </a:rPr>
              <a:t>página </a:t>
            </a:r>
            <a:r>
              <a:rPr sz="1200" dirty="0">
                <a:latin typeface="Arial"/>
                <a:cs typeface="Arial"/>
              </a:rPr>
              <a:t>de </a:t>
            </a:r>
            <a:r>
              <a:rPr sz="1200" spc="-5" dirty="0">
                <a:latin typeface="Arial"/>
                <a:cs typeface="Arial"/>
              </a:rPr>
              <a:t>resgate de senha de acordo </a:t>
            </a:r>
            <a:r>
              <a:rPr sz="1200" dirty="0">
                <a:latin typeface="Arial"/>
                <a:cs typeface="Arial"/>
              </a:rPr>
              <a:t>com o seu </a:t>
            </a:r>
            <a:r>
              <a:rPr sz="1200" spc="-5" dirty="0">
                <a:latin typeface="Arial"/>
                <a:cs typeface="Arial"/>
              </a:rPr>
              <a:t>perfil. Em caso </a:t>
            </a:r>
            <a:r>
              <a:rPr sz="1200" dirty="0">
                <a:latin typeface="Arial"/>
                <a:cs typeface="Arial"/>
              </a:rPr>
              <a:t>de </a:t>
            </a:r>
            <a:r>
              <a:rPr sz="1200" spc="-5" dirty="0">
                <a:latin typeface="Arial"/>
                <a:cs typeface="Arial"/>
              </a:rPr>
              <a:t>dúvida  </a:t>
            </a:r>
            <a:r>
              <a:rPr sz="1200" dirty="0">
                <a:latin typeface="Arial"/>
                <a:cs typeface="Arial"/>
              </a:rPr>
              <a:t>sobre o </a:t>
            </a:r>
            <a:r>
              <a:rPr sz="1200" spc="-5" dirty="0">
                <a:latin typeface="Arial"/>
                <a:cs typeface="Arial"/>
              </a:rPr>
              <a:t>Perfil, clique </a:t>
            </a:r>
            <a:r>
              <a:rPr sz="1200" dirty="0">
                <a:latin typeface="Arial"/>
                <a:cs typeface="Arial"/>
              </a:rPr>
              <a:t>em </a:t>
            </a:r>
            <a:r>
              <a:rPr sz="1200" spc="-5" dirty="0">
                <a:latin typeface="Arial"/>
                <a:cs typeface="Arial"/>
              </a:rPr>
              <a:t>Instruções </a:t>
            </a:r>
            <a:r>
              <a:rPr sz="1200" dirty="0">
                <a:latin typeface="Arial"/>
                <a:cs typeface="Arial"/>
              </a:rPr>
              <a:t>de </a:t>
            </a:r>
            <a:r>
              <a:rPr sz="1200" spc="-5" dirty="0">
                <a:latin typeface="Arial"/>
                <a:cs typeface="Arial"/>
              </a:rPr>
              <a:t>Acesso </a:t>
            </a:r>
            <a:r>
              <a:rPr sz="1200" dirty="0">
                <a:latin typeface="Arial"/>
                <a:cs typeface="Arial"/>
              </a:rPr>
              <a:t>( ? ) para </a:t>
            </a:r>
            <a:r>
              <a:rPr sz="1200" spc="-5" dirty="0">
                <a:latin typeface="Arial"/>
                <a:cs typeface="Arial"/>
              </a:rPr>
              <a:t>obter ajuda.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577788" y="1665375"/>
            <a:ext cx="6879814" cy="29146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xfrm>
            <a:off x="8745220" y="7076481"/>
            <a:ext cx="166817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dirty="0"/>
              <a:t>7</a:t>
            </a:fld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44184" y="838200"/>
            <a:ext cx="5265046" cy="625812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880110" marR="868044" indent="-2540" algn="ctr">
              <a:lnSpc>
                <a:spcPts val="1150"/>
              </a:lnSpc>
              <a:spcBef>
                <a:spcPts val="80"/>
              </a:spcBef>
            </a:pPr>
            <a:r>
              <a:rPr sz="1000" b="1" spc="-5" dirty="0">
                <a:latin typeface="Arial"/>
                <a:cs typeface="Arial"/>
              </a:rPr>
              <a:t>MINISTÉRIO </a:t>
            </a:r>
            <a:r>
              <a:rPr sz="1000" b="1" dirty="0">
                <a:latin typeface="Arial"/>
                <a:cs typeface="Arial"/>
              </a:rPr>
              <a:t>DA </a:t>
            </a:r>
            <a:r>
              <a:rPr sz="1000" b="1" spc="-10" dirty="0">
                <a:latin typeface="Arial"/>
                <a:cs typeface="Arial"/>
              </a:rPr>
              <a:t>EDUCAÇÃO  </a:t>
            </a:r>
            <a:r>
              <a:rPr sz="1000" b="1" spc="-5" dirty="0">
                <a:latin typeface="Arial"/>
                <a:cs typeface="Arial"/>
              </a:rPr>
              <a:t>UNIVERSIDADE </a:t>
            </a:r>
            <a:r>
              <a:rPr sz="1000" b="1" spc="-10" dirty="0">
                <a:latin typeface="Arial"/>
                <a:cs typeface="Arial"/>
              </a:rPr>
              <a:t>FEDERAL </a:t>
            </a:r>
            <a:r>
              <a:rPr sz="1000" b="1" spc="-5" dirty="0">
                <a:latin typeface="Arial"/>
                <a:cs typeface="Arial"/>
              </a:rPr>
              <a:t>DO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PAMPA</a:t>
            </a:r>
            <a:endParaRPr sz="1000" dirty="0">
              <a:latin typeface="Arial"/>
              <a:cs typeface="Arial"/>
            </a:endParaRPr>
          </a:p>
          <a:p>
            <a:pPr marL="12700" marR="5080" algn="ctr">
              <a:lnSpc>
                <a:spcPts val="1150"/>
              </a:lnSpc>
            </a:pPr>
            <a:r>
              <a:rPr sz="1000" b="1" spc="-5" dirty="0">
                <a:latin typeface="Arial"/>
                <a:cs typeface="Arial"/>
              </a:rPr>
              <a:t>DIRETORIA DE TECNOLOGIA DE </a:t>
            </a:r>
            <a:r>
              <a:rPr sz="1000" b="1" spc="-10" dirty="0">
                <a:latin typeface="Arial"/>
                <a:cs typeface="Arial"/>
              </a:rPr>
              <a:t>INFORMAÇÃO </a:t>
            </a:r>
            <a:r>
              <a:rPr sz="1000" b="1" dirty="0">
                <a:latin typeface="Arial"/>
                <a:cs typeface="Arial"/>
              </a:rPr>
              <a:t>E </a:t>
            </a:r>
            <a:r>
              <a:rPr sz="1000" b="1" spc="-10" dirty="0">
                <a:latin typeface="Arial"/>
                <a:cs typeface="Arial"/>
              </a:rPr>
              <a:t>COMUNICAÇÃO  </a:t>
            </a:r>
            <a:r>
              <a:rPr sz="1000" b="1" spc="-5" dirty="0">
                <a:latin typeface="Arial"/>
                <a:cs typeface="Arial"/>
              </a:rPr>
              <a:t>COORDENADORIA DE DESENVOLVIMENTO DE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SISTEMAS</a:t>
            </a:r>
            <a:endParaRPr sz="10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3895" y="1653599"/>
            <a:ext cx="6800925" cy="12900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lvl="1">
              <a:lnSpc>
                <a:spcPct val="100000"/>
              </a:lnSpc>
              <a:tabLst>
                <a:tab pos="393700" algn="l"/>
              </a:tabLst>
            </a:pPr>
            <a:r>
              <a:rPr lang="pt-BR" sz="1800" b="1" spc="-5" dirty="0" smtClean="0">
                <a:latin typeface="Arial"/>
                <a:cs typeface="Arial"/>
              </a:rPr>
              <a:t>1.   </a:t>
            </a:r>
            <a:r>
              <a:rPr sz="1800" b="1" spc="-5" dirty="0" err="1" smtClean="0">
                <a:latin typeface="Arial"/>
                <a:cs typeface="Arial"/>
              </a:rPr>
              <a:t>Pesquisar</a:t>
            </a:r>
            <a:r>
              <a:rPr sz="1800" b="1" spc="-5" dirty="0" smtClean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no</a:t>
            </a:r>
            <a:r>
              <a:rPr sz="1800" b="1" spc="-7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Acervo</a:t>
            </a:r>
            <a:endParaRPr sz="1800" dirty="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1460"/>
              </a:spcBef>
            </a:pPr>
            <a:r>
              <a:rPr sz="1200" dirty="0">
                <a:latin typeface="Arial"/>
                <a:cs typeface="Arial"/>
              </a:rPr>
              <a:t>O </a:t>
            </a:r>
            <a:r>
              <a:rPr sz="1200" spc="-5" dirty="0">
                <a:latin typeface="Arial"/>
                <a:cs typeface="Arial"/>
              </a:rPr>
              <a:t>usuário autenticado no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sistema:</a:t>
            </a:r>
            <a:endParaRPr sz="1200" dirty="0">
              <a:latin typeface="Arial"/>
              <a:cs typeface="Arial"/>
            </a:endParaRPr>
          </a:p>
          <a:p>
            <a:pPr marL="927100" lvl="2" indent="-228600">
              <a:lnSpc>
                <a:spcPct val="100000"/>
              </a:lnSpc>
              <a:spcBef>
                <a:spcPts val="740"/>
              </a:spcBef>
              <a:buAutoNum type="arabicPeriod"/>
              <a:tabLst>
                <a:tab pos="927100" algn="l"/>
              </a:tabLst>
            </a:pPr>
            <a:r>
              <a:rPr sz="1200" spc="-5" dirty="0">
                <a:latin typeface="Arial"/>
                <a:cs typeface="Arial"/>
              </a:rPr>
              <a:t>Clique no Menu Acadêmico, na parte superior esquerda </a:t>
            </a:r>
            <a:r>
              <a:rPr sz="1200" dirty="0">
                <a:latin typeface="Arial"/>
                <a:cs typeface="Arial"/>
              </a:rPr>
              <a:t>da</a:t>
            </a:r>
            <a:r>
              <a:rPr sz="1200" spc="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tela.</a:t>
            </a:r>
            <a:endParaRPr sz="1200" dirty="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spcBef>
                <a:spcPts val="25"/>
              </a:spcBef>
              <a:buAutoNum type="arabicPeriod"/>
            </a:pPr>
            <a:endParaRPr sz="1150" dirty="0">
              <a:latin typeface="Times New Roman"/>
              <a:cs typeface="Times New Roman"/>
            </a:endParaRPr>
          </a:p>
          <a:p>
            <a:pPr marL="919480" lvl="2" indent="-228600">
              <a:lnSpc>
                <a:spcPct val="100000"/>
              </a:lnSpc>
              <a:buSzPct val="91666"/>
              <a:buAutoNum type="arabicPeriod"/>
              <a:tabLst>
                <a:tab pos="919480" algn="l"/>
              </a:tabLst>
            </a:pPr>
            <a:r>
              <a:rPr sz="1200" spc="-5" dirty="0">
                <a:latin typeface="Arial"/>
                <a:cs typeface="Arial"/>
              </a:rPr>
              <a:t>Clique na opção Biblioteca </a:t>
            </a:r>
            <a:r>
              <a:rPr sz="1200" dirty="0">
                <a:latin typeface="Arial"/>
                <a:cs typeface="Arial"/>
              </a:rPr>
              <a:t>→ </a:t>
            </a:r>
            <a:r>
              <a:rPr sz="1200" spc="-5" dirty="0">
                <a:latin typeface="Arial"/>
                <a:cs typeface="Arial"/>
              </a:rPr>
              <a:t>Pesquisar </a:t>
            </a:r>
            <a:r>
              <a:rPr sz="1200" dirty="0">
                <a:latin typeface="Arial"/>
                <a:cs typeface="Arial"/>
              </a:rPr>
              <a:t>no</a:t>
            </a:r>
            <a:r>
              <a:rPr sz="1200" spc="4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acervo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990663" y="5576519"/>
            <a:ext cx="262965" cy="1275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737824" y="5517637"/>
            <a:ext cx="271182" cy="1226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r>
              <a:rPr lang="pt-BR" dirty="0" smtClean="0"/>
              <a:t>       </a:t>
            </a:r>
            <a:endParaRPr dirty="0"/>
          </a:p>
        </p:txBody>
      </p:sp>
      <p:sp>
        <p:nvSpPr>
          <p:cNvPr id="6" name="object 6"/>
          <p:cNvSpPr txBox="1"/>
          <p:nvPr/>
        </p:nvSpPr>
        <p:spPr>
          <a:xfrm>
            <a:off x="1292635" y="5455404"/>
            <a:ext cx="7805020" cy="4911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49580">
              <a:lnSpc>
                <a:spcPct val="133300"/>
              </a:lnSpc>
              <a:tabLst>
                <a:tab pos="2713355" algn="l"/>
              </a:tabLst>
            </a:pPr>
            <a:r>
              <a:rPr sz="1200" dirty="0">
                <a:latin typeface="Arial"/>
                <a:cs typeface="Arial"/>
              </a:rPr>
              <a:t>O </a:t>
            </a:r>
            <a:r>
              <a:rPr sz="1200" spc="-5" dirty="0">
                <a:latin typeface="Arial"/>
                <a:cs typeface="Arial"/>
              </a:rPr>
              <a:t>usuário pode pesquisar </a:t>
            </a:r>
            <a:r>
              <a:rPr sz="1200" dirty="0">
                <a:latin typeface="Arial"/>
                <a:cs typeface="Arial"/>
              </a:rPr>
              <a:t>por </a:t>
            </a:r>
            <a:r>
              <a:rPr sz="1200" spc="-5" dirty="0">
                <a:latin typeface="Arial"/>
                <a:cs typeface="Arial"/>
              </a:rPr>
              <a:t>acervos clicando em pesquisar </a:t>
            </a:r>
            <a:r>
              <a:rPr sz="1200" dirty="0">
                <a:latin typeface="Arial"/>
                <a:cs typeface="Arial"/>
              </a:rPr>
              <a:t>(  </a:t>
            </a:r>
            <a:r>
              <a:rPr lang="pt-BR" sz="1200" dirty="0" smtClean="0">
                <a:latin typeface="Arial"/>
                <a:cs typeface="Arial"/>
              </a:rPr>
              <a:t>     ) </a:t>
            </a:r>
            <a:r>
              <a:rPr sz="1200" spc="-5" dirty="0" err="1" smtClean="0">
                <a:latin typeface="Arial"/>
                <a:cs typeface="Arial"/>
              </a:rPr>
              <a:t>início</a:t>
            </a:r>
            <a:r>
              <a:rPr sz="1200" spc="-5" dirty="0" smtClean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do GURI clicando </a:t>
            </a:r>
            <a:r>
              <a:rPr sz="1200" spc="-5" dirty="0" err="1">
                <a:latin typeface="Arial"/>
                <a:cs typeface="Arial"/>
              </a:rPr>
              <a:t>em</a:t>
            </a:r>
            <a:r>
              <a:rPr sz="1200" spc="75" dirty="0">
                <a:latin typeface="Arial"/>
                <a:cs typeface="Arial"/>
              </a:rPr>
              <a:t> </a:t>
            </a:r>
            <a:r>
              <a:rPr sz="1200" spc="-5" dirty="0" err="1" smtClean="0">
                <a:latin typeface="Arial"/>
                <a:cs typeface="Arial"/>
              </a:rPr>
              <a:t>Início</a:t>
            </a:r>
            <a:r>
              <a:rPr lang="pt-BR" sz="1200" dirty="0">
                <a:latin typeface="Arial"/>
                <a:cs typeface="Arial"/>
              </a:rPr>
              <a:t> </a:t>
            </a:r>
            <a:r>
              <a:rPr lang="pt-BR" sz="1200" dirty="0" smtClean="0">
                <a:latin typeface="Arial"/>
                <a:cs typeface="Arial"/>
              </a:rPr>
              <a:t>(        ) </a:t>
            </a:r>
            <a:r>
              <a:rPr sz="1200" dirty="0" smtClean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visualizar </a:t>
            </a:r>
            <a:r>
              <a:rPr sz="1200" spc="-5" dirty="0" err="1">
                <a:latin typeface="Arial"/>
                <a:cs typeface="Arial"/>
              </a:rPr>
              <a:t>detalhes</a:t>
            </a:r>
            <a:r>
              <a:rPr sz="1200" spc="-5" dirty="0">
                <a:latin typeface="Arial"/>
                <a:cs typeface="Arial"/>
              </a:rPr>
              <a:t>/</a:t>
            </a:r>
            <a:r>
              <a:rPr sz="1200" spc="-5" dirty="0" err="1">
                <a:latin typeface="Arial"/>
                <a:cs typeface="Arial"/>
              </a:rPr>
              <a:t>reserva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lang="pt-BR" sz="1200" spc="-20" dirty="0" smtClean="0">
                <a:latin typeface="Arial"/>
                <a:cs typeface="Arial"/>
              </a:rPr>
              <a:t>(          ) 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276600" y="5801178"/>
            <a:ext cx="271182" cy="1383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766968" y="5121737"/>
            <a:ext cx="2486660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i="1" spc="-5" dirty="0">
                <a:latin typeface="Arial"/>
                <a:cs typeface="Arial"/>
              </a:rPr>
              <a:t>Ilustração 6: Pesquisar </a:t>
            </a:r>
            <a:r>
              <a:rPr sz="1000" i="1" dirty="0">
                <a:latin typeface="Arial"/>
                <a:cs typeface="Arial"/>
              </a:rPr>
              <a:t>no</a:t>
            </a:r>
            <a:r>
              <a:rPr sz="1000" i="1" spc="-30" dirty="0">
                <a:latin typeface="Arial"/>
                <a:cs typeface="Arial"/>
              </a:rPr>
              <a:t> </a:t>
            </a:r>
            <a:r>
              <a:rPr sz="1000" i="1" spc="-5" dirty="0">
                <a:latin typeface="Arial"/>
                <a:cs typeface="Arial"/>
              </a:rPr>
              <a:t>Acervo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158688" y="3038302"/>
            <a:ext cx="7714727" cy="20726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8643323" y="7076481"/>
            <a:ext cx="267074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sz="1100" dirty="0">
                <a:latin typeface="Arial"/>
                <a:cs typeface="Arial"/>
              </a:rPr>
              <a:t>8</a:t>
            </a:fld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44184" y="838200"/>
            <a:ext cx="5265046" cy="625812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880110" marR="868044" indent="-2540" algn="ctr">
              <a:lnSpc>
                <a:spcPts val="1150"/>
              </a:lnSpc>
              <a:spcBef>
                <a:spcPts val="80"/>
              </a:spcBef>
            </a:pPr>
            <a:r>
              <a:rPr sz="1000" b="1" spc="-5" dirty="0">
                <a:latin typeface="Arial"/>
                <a:cs typeface="Arial"/>
              </a:rPr>
              <a:t>MINISTÉRIO </a:t>
            </a:r>
            <a:r>
              <a:rPr sz="1000" b="1" dirty="0">
                <a:latin typeface="Arial"/>
                <a:cs typeface="Arial"/>
              </a:rPr>
              <a:t>DA </a:t>
            </a:r>
            <a:r>
              <a:rPr sz="1000" b="1" spc="-10" dirty="0">
                <a:latin typeface="Arial"/>
                <a:cs typeface="Arial"/>
              </a:rPr>
              <a:t>EDUCAÇÃO  </a:t>
            </a:r>
            <a:r>
              <a:rPr sz="1000" b="1" spc="-5" dirty="0">
                <a:latin typeface="Arial"/>
                <a:cs typeface="Arial"/>
              </a:rPr>
              <a:t>UNIVERSIDADE </a:t>
            </a:r>
            <a:r>
              <a:rPr sz="1000" b="1" spc="-10" dirty="0">
                <a:latin typeface="Arial"/>
                <a:cs typeface="Arial"/>
              </a:rPr>
              <a:t>FEDERAL </a:t>
            </a:r>
            <a:r>
              <a:rPr sz="1000" b="1" spc="-5" dirty="0">
                <a:latin typeface="Arial"/>
                <a:cs typeface="Arial"/>
              </a:rPr>
              <a:t>DO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PAMPA</a:t>
            </a:r>
            <a:endParaRPr sz="1000" dirty="0">
              <a:latin typeface="Arial"/>
              <a:cs typeface="Arial"/>
            </a:endParaRPr>
          </a:p>
          <a:p>
            <a:pPr marL="12700" marR="5080" algn="ctr">
              <a:lnSpc>
                <a:spcPts val="1150"/>
              </a:lnSpc>
            </a:pPr>
            <a:r>
              <a:rPr sz="1000" b="1" spc="-5" dirty="0">
                <a:latin typeface="Arial"/>
                <a:cs typeface="Arial"/>
              </a:rPr>
              <a:t>DIRETORIA DE TECNOLOGIA DE </a:t>
            </a:r>
            <a:r>
              <a:rPr sz="1000" b="1" spc="-10" dirty="0">
                <a:latin typeface="Arial"/>
                <a:cs typeface="Arial"/>
              </a:rPr>
              <a:t>INFORMAÇÃO </a:t>
            </a:r>
            <a:r>
              <a:rPr sz="1000" b="1" dirty="0">
                <a:latin typeface="Arial"/>
                <a:cs typeface="Arial"/>
              </a:rPr>
              <a:t>E </a:t>
            </a:r>
            <a:r>
              <a:rPr sz="1000" b="1" spc="-10" dirty="0">
                <a:latin typeface="Arial"/>
                <a:cs typeface="Arial"/>
              </a:rPr>
              <a:t>COMUNICAÇÃO  </a:t>
            </a:r>
            <a:r>
              <a:rPr sz="1000" b="1" spc="-5" dirty="0">
                <a:latin typeface="Arial"/>
                <a:cs typeface="Arial"/>
              </a:rPr>
              <a:t>COORDENADORIA DE DESENVOLVIMENTO DE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SISTEMAS</a:t>
            </a:r>
            <a:endParaRPr sz="10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3897" y="1656541"/>
            <a:ext cx="7676104" cy="70968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latin typeface="Arial"/>
                <a:cs typeface="Arial"/>
              </a:rPr>
              <a:t>2.2.1 </a:t>
            </a:r>
            <a:r>
              <a:rPr sz="1400" b="1" spc="-10" dirty="0">
                <a:latin typeface="Arial"/>
                <a:cs typeface="Arial"/>
              </a:rPr>
              <a:t>Detalhes/Reserva</a:t>
            </a:r>
            <a:endParaRPr sz="1400">
              <a:latin typeface="Arial"/>
              <a:cs typeface="Arial"/>
            </a:endParaRPr>
          </a:p>
          <a:p>
            <a:pPr marL="12700" marR="5080" indent="457200">
              <a:lnSpc>
                <a:spcPct val="112500"/>
              </a:lnSpc>
              <a:spcBef>
                <a:spcPts val="590"/>
              </a:spcBef>
            </a:pPr>
            <a:r>
              <a:rPr sz="1200" dirty="0">
                <a:latin typeface="Arial"/>
                <a:cs typeface="Arial"/>
              </a:rPr>
              <a:t>O </a:t>
            </a:r>
            <a:r>
              <a:rPr sz="1200" spc="-5" dirty="0">
                <a:latin typeface="Arial"/>
                <a:cs typeface="Arial"/>
              </a:rPr>
              <a:t>usuário ao clicar </a:t>
            </a:r>
            <a:r>
              <a:rPr sz="1200" dirty="0">
                <a:latin typeface="Arial"/>
                <a:cs typeface="Arial"/>
              </a:rPr>
              <a:t>em </a:t>
            </a:r>
            <a:r>
              <a:rPr sz="1200" spc="-5" dirty="0">
                <a:latin typeface="Arial"/>
                <a:cs typeface="Arial"/>
              </a:rPr>
              <a:t>detalhes/reserva após efetuar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pesquisa </a:t>
            </a:r>
            <a:r>
              <a:rPr sz="1200" dirty="0">
                <a:latin typeface="Arial"/>
                <a:cs typeface="Arial"/>
              </a:rPr>
              <a:t>na </a:t>
            </a:r>
            <a:r>
              <a:rPr sz="1200" spc="-5" dirty="0">
                <a:latin typeface="Arial"/>
                <a:cs typeface="Arial"/>
                <a:hlinkClick r:id="rId2" action="ppaction://hlinksldjump"/>
              </a:rPr>
              <a:t>Ilustração </a:t>
            </a:r>
            <a:r>
              <a:rPr sz="1200" spc="5" dirty="0">
                <a:latin typeface="Arial"/>
                <a:cs typeface="Arial"/>
                <a:hlinkClick r:id="rId2" action="ppaction://hlinksldjump"/>
              </a:rPr>
              <a:t>6</a:t>
            </a:r>
            <a:r>
              <a:rPr sz="1200" spc="5" dirty="0">
                <a:latin typeface="Arial"/>
                <a:cs typeface="Arial"/>
              </a:rPr>
              <a:t>,  </a:t>
            </a:r>
            <a:r>
              <a:rPr sz="1200" dirty="0">
                <a:latin typeface="Arial"/>
                <a:cs typeface="Arial"/>
              </a:rPr>
              <a:t>será </a:t>
            </a:r>
            <a:r>
              <a:rPr sz="1200" spc="-5" dirty="0">
                <a:latin typeface="Arial"/>
                <a:cs typeface="Arial"/>
              </a:rPr>
              <a:t>direcionado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  <a:hlinkClick r:id="rId3" action="ppaction://hlinksldjump"/>
              </a:rPr>
              <a:t>Ilustração</a:t>
            </a:r>
            <a:r>
              <a:rPr sz="1200" spc="-25" dirty="0">
                <a:latin typeface="Arial"/>
                <a:cs typeface="Arial"/>
                <a:hlinkClick r:id="rId3" action="ppaction://hlinksldjump"/>
              </a:rPr>
              <a:t> </a:t>
            </a:r>
            <a:r>
              <a:rPr sz="1200" spc="5" dirty="0">
                <a:latin typeface="Arial"/>
                <a:cs typeface="Arial"/>
                <a:hlinkClick r:id="rId3" action="ppaction://hlinksldjump"/>
              </a:rPr>
              <a:t>7</a:t>
            </a:r>
            <a:r>
              <a:rPr sz="1200" spc="5" dirty="0"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88271" y="5678662"/>
            <a:ext cx="7655560" cy="14106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2.2.1.1</a:t>
            </a:r>
            <a:r>
              <a:rPr sz="1200" b="1" spc="-75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Reservar</a:t>
            </a:r>
            <a:endParaRPr sz="1200" dirty="0">
              <a:latin typeface="Arial"/>
              <a:cs typeface="Arial"/>
            </a:endParaRPr>
          </a:p>
          <a:p>
            <a:pPr marL="12700" marR="5080" indent="457200">
              <a:lnSpc>
                <a:spcPts val="1830"/>
              </a:lnSpc>
              <a:spcBef>
                <a:spcPts val="75"/>
              </a:spcBef>
              <a:tabLst>
                <a:tab pos="2516505" algn="l"/>
              </a:tabLst>
            </a:pPr>
            <a:r>
              <a:rPr sz="1200" dirty="0">
                <a:latin typeface="Arial"/>
                <a:cs typeface="Arial"/>
                <a:hlinkClick r:id="rId3" action="ppaction://hlinksldjump"/>
              </a:rPr>
              <a:t>Na </a:t>
            </a:r>
            <a:r>
              <a:rPr sz="1200" spc="-5" dirty="0">
                <a:latin typeface="Arial"/>
                <a:cs typeface="Arial"/>
                <a:hlinkClick r:id="rId3" action="ppaction://hlinksldjump"/>
              </a:rPr>
              <a:t>Ilustração </a:t>
            </a:r>
            <a:r>
              <a:rPr sz="1200" dirty="0">
                <a:latin typeface="Arial"/>
                <a:cs typeface="Arial"/>
                <a:hlinkClick r:id="rId3" action="ppaction://hlinksldjump"/>
              </a:rPr>
              <a:t>7</a:t>
            </a:r>
            <a:r>
              <a:rPr sz="1200" dirty="0">
                <a:latin typeface="Arial"/>
                <a:cs typeface="Arial"/>
              </a:rPr>
              <a:t> é </a:t>
            </a:r>
            <a:r>
              <a:rPr sz="1200" spc="-5" dirty="0">
                <a:latin typeface="Arial"/>
                <a:cs typeface="Arial"/>
              </a:rPr>
              <a:t>possível identificar </a:t>
            </a:r>
            <a:r>
              <a:rPr sz="1200" dirty="0">
                <a:latin typeface="Arial"/>
                <a:cs typeface="Arial"/>
              </a:rPr>
              <a:t>o </a:t>
            </a:r>
            <a:r>
              <a:rPr sz="1200" spc="-5" dirty="0">
                <a:latin typeface="Arial"/>
                <a:cs typeface="Arial"/>
              </a:rPr>
              <a:t>ítem disponível </a:t>
            </a:r>
            <a:r>
              <a:rPr sz="1200" dirty="0">
                <a:latin typeface="Arial"/>
                <a:cs typeface="Arial"/>
              </a:rPr>
              <a:t>para </a:t>
            </a:r>
            <a:r>
              <a:rPr sz="1200" spc="-5" dirty="0">
                <a:latin typeface="Arial"/>
                <a:cs typeface="Arial"/>
              </a:rPr>
              <a:t>reserva, selecioná-lo  </a:t>
            </a:r>
            <a:r>
              <a:rPr sz="1200" dirty="0">
                <a:latin typeface="Arial"/>
                <a:cs typeface="Arial"/>
              </a:rPr>
              <a:t>e </a:t>
            </a:r>
            <a:r>
              <a:rPr sz="1200" spc="-5" dirty="0">
                <a:latin typeface="Arial"/>
                <a:cs typeface="Arial"/>
              </a:rPr>
              <a:t>clicar </a:t>
            </a:r>
            <a:r>
              <a:rPr sz="1200" dirty="0" err="1">
                <a:latin typeface="Arial"/>
                <a:cs typeface="Arial"/>
              </a:rPr>
              <a:t>em</a:t>
            </a:r>
            <a:r>
              <a:rPr sz="1200" spc="15" dirty="0">
                <a:latin typeface="Arial"/>
                <a:cs typeface="Arial"/>
              </a:rPr>
              <a:t> </a:t>
            </a:r>
            <a:r>
              <a:rPr sz="1200" spc="-5" dirty="0" err="1" smtClean="0">
                <a:latin typeface="Arial"/>
                <a:cs typeface="Arial"/>
              </a:rPr>
              <a:t>reservar</a:t>
            </a:r>
            <a:r>
              <a:rPr sz="1200" spc="10" dirty="0" smtClean="0">
                <a:latin typeface="Arial"/>
                <a:cs typeface="Arial"/>
              </a:rPr>
              <a:t> </a:t>
            </a:r>
            <a:endParaRPr lang="pt-BR" sz="1200" spc="10" dirty="0" smtClean="0">
              <a:latin typeface="Arial"/>
              <a:cs typeface="Arial"/>
            </a:endParaRPr>
          </a:p>
          <a:p>
            <a:pPr marL="12700" marR="5080" indent="457200">
              <a:lnSpc>
                <a:spcPts val="1830"/>
              </a:lnSpc>
              <a:spcBef>
                <a:spcPts val="75"/>
              </a:spcBef>
              <a:tabLst>
                <a:tab pos="2516505" algn="l"/>
              </a:tabLst>
            </a:pPr>
            <a:r>
              <a:rPr sz="1200" dirty="0" smtClean="0">
                <a:latin typeface="Arial"/>
                <a:cs typeface="Arial"/>
              </a:rPr>
              <a:t>(</a:t>
            </a:r>
            <a:r>
              <a:rPr lang="pt-BR" sz="1200" dirty="0" smtClean="0">
                <a:latin typeface="Arial"/>
                <a:cs typeface="Arial"/>
              </a:rPr>
              <a:t>                             )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450" dirty="0">
              <a:latin typeface="Times New Roman"/>
              <a:cs typeface="Times New Roman"/>
            </a:endParaRPr>
          </a:p>
          <a:p>
            <a:pPr marL="469900">
              <a:lnSpc>
                <a:spcPct val="100000"/>
              </a:lnSpc>
            </a:pPr>
            <a:r>
              <a:rPr sz="1200" b="1" i="1" spc="-5" dirty="0">
                <a:latin typeface="Arial"/>
                <a:cs typeface="Arial"/>
              </a:rPr>
              <a:t>Observação: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 dirty="0">
              <a:latin typeface="Times New Roman"/>
              <a:cs typeface="Times New Roman"/>
            </a:endParaRPr>
          </a:p>
          <a:p>
            <a:pPr marL="4699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Verificar sempre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Biblioteca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qual </a:t>
            </a:r>
            <a:r>
              <a:rPr sz="1200" dirty="0">
                <a:latin typeface="Arial"/>
                <a:cs typeface="Arial"/>
              </a:rPr>
              <a:t>o </a:t>
            </a:r>
            <a:r>
              <a:rPr sz="1200" spc="-5" dirty="0">
                <a:latin typeface="Arial"/>
                <a:cs typeface="Arial"/>
              </a:rPr>
              <a:t>ítem</a:t>
            </a:r>
            <a:r>
              <a:rPr sz="1200" spc="2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pertence.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72155" y="5310555"/>
            <a:ext cx="2276288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i="1" spc="-5" dirty="0">
                <a:latin typeface="Arial"/>
                <a:cs typeface="Arial"/>
              </a:rPr>
              <a:t>Ilustração 7:</a:t>
            </a:r>
            <a:r>
              <a:rPr sz="1000" i="1" spc="-35" dirty="0">
                <a:latin typeface="Arial"/>
                <a:cs typeface="Arial"/>
              </a:rPr>
              <a:t> </a:t>
            </a:r>
            <a:r>
              <a:rPr sz="1000" i="1" spc="-5" dirty="0">
                <a:latin typeface="Arial"/>
                <a:cs typeface="Arial"/>
              </a:rPr>
              <a:t>Detalhes/Reserva</a:t>
            </a:r>
            <a:endParaRPr sz="1000" dirty="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158688" y="2433205"/>
            <a:ext cx="7714727" cy="290385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8643323" y="7076481"/>
            <a:ext cx="267074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sz="1100" dirty="0">
                <a:latin typeface="Arial"/>
                <a:cs typeface="Arial"/>
              </a:rPr>
              <a:t>9</a:t>
            </a:fld>
            <a:endParaRPr sz="1100">
              <a:latin typeface="Arial"/>
              <a:cs typeface="Arial"/>
            </a:endParaRPr>
          </a:p>
        </p:txBody>
      </p:sp>
      <p:sp>
        <p:nvSpPr>
          <p:cNvPr id="9" name="object 4"/>
          <p:cNvSpPr/>
          <p:nvPr/>
        </p:nvSpPr>
        <p:spPr>
          <a:xfrm>
            <a:off x="1752600" y="6142242"/>
            <a:ext cx="1106095" cy="21295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44184" y="946866"/>
            <a:ext cx="5265046" cy="625812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880110" marR="868044" indent="-2540" algn="ctr">
              <a:lnSpc>
                <a:spcPts val="1150"/>
              </a:lnSpc>
              <a:spcBef>
                <a:spcPts val="80"/>
              </a:spcBef>
            </a:pPr>
            <a:r>
              <a:rPr sz="1000" b="1" spc="-5" dirty="0">
                <a:latin typeface="Arial"/>
                <a:cs typeface="Arial"/>
              </a:rPr>
              <a:t>MINISTÉRIO </a:t>
            </a:r>
            <a:r>
              <a:rPr sz="1000" b="1" dirty="0">
                <a:latin typeface="Arial"/>
                <a:cs typeface="Arial"/>
              </a:rPr>
              <a:t>DA </a:t>
            </a:r>
            <a:r>
              <a:rPr sz="1000" b="1" spc="-10" dirty="0">
                <a:latin typeface="Arial"/>
                <a:cs typeface="Arial"/>
              </a:rPr>
              <a:t>EDUCAÇÃO  </a:t>
            </a:r>
            <a:r>
              <a:rPr sz="1000" b="1" spc="-5" dirty="0">
                <a:latin typeface="Arial"/>
                <a:cs typeface="Arial"/>
              </a:rPr>
              <a:t>UNIVERSIDADE </a:t>
            </a:r>
            <a:r>
              <a:rPr sz="1000" b="1" spc="-10" dirty="0">
                <a:latin typeface="Arial"/>
                <a:cs typeface="Arial"/>
              </a:rPr>
              <a:t>FEDERAL </a:t>
            </a:r>
            <a:r>
              <a:rPr sz="1000" b="1" spc="-5" dirty="0">
                <a:latin typeface="Arial"/>
                <a:cs typeface="Arial"/>
              </a:rPr>
              <a:t>DO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PAMPA</a:t>
            </a:r>
            <a:endParaRPr sz="1000" dirty="0">
              <a:latin typeface="Arial"/>
              <a:cs typeface="Arial"/>
            </a:endParaRPr>
          </a:p>
          <a:p>
            <a:pPr marL="12700" marR="5080" algn="ctr">
              <a:lnSpc>
                <a:spcPts val="1150"/>
              </a:lnSpc>
            </a:pPr>
            <a:r>
              <a:rPr sz="1000" b="1" spc="-5" dirty="0">
                <a:latin typeface="Arial"/>
                <a:cs typeface="Arial"/>
              </a:rPr>
              <a:t>DIRETORIA DE TECNOLOGIA DE </a:t>
            </a:r>
            <a:r>
              <a:rPr sz="1000" b="1" spc="-10" dirty="0">
                <a:latin typeface="Arial"/>
                <a:cs typeface="Arial"/>
              </a:rPr>
              <a:t>INFORMAÇÃO </a:t>
            </a:r>
            <a:r>
              <a:rPr sz="1000" b="1" dirty="0">
                <a:latin typeface="Arial"/>
                <a:cs typeface="Arial"/>
              </a:rPr>
              <a:t>E </a:t>
            </a:r>
            <a:r>
              <a:rPr sz="1000" b="1" spc="-10" dirty="0">
                <a:latin typeface="Arial"/>
                <a:cs typeface="Arial"/>
              </a:rPr>
              <a:t>COMUNICAÇÃO  </a:t>
            </a:r>
            <a:r>
              <a:rPr sz="1000" b="1" spc="-5" dirty="0">
                <a:latin typeface="Arial"/>
                <a:cs typeface="Arial"/>
              </a:rPr>
              <a:t>COORDENADORIA DE DESENVOLVIMENTO DE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SISTEMAS</a:t>
            </a:r>
            <a:endParaRPr sz="10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3895" y="1653599"/>
            <a:ext cx="8228705" cy="1113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3700" lvl="1" indent="-381000">
              <a:lnSpc>
                <a:spcPct val="100000"/>
              </a:lnSpc>
              <a:buFont typeface="Arial"/>
              <a:buAutoNum type="arabicPeriod" startAt="3"/>
              <a:tabLst>
                <a:tab pos="393700" algn="l"/>
              </a:tabLst>
            </a:pPr>
            <a:r>
              <a:rPr sz="1800" b="1" spc="-5" dirty="0">
                <a:latin typeface="Arial"/>
                <a:cs typeface="Arial"/>
              </a:rPr>
              <a:t>Consultar</a:t>
            </a:r>
            <a:r>
              <a:rPr sz="1800" b="1" spc="-10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Situação</a:t>
            </a:r>
            <a:endParaRPr sz="1800" dirty="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1460"/>
              </a:spcBef>
            </a:pPr>
            <a:r>
              <a:rPr sz="1200" dirty="0">
                <a:latin typeface="Arial"/>
                <a:cs typeface="Arial"/>
              </a:rPr>
              <a:t>O </a:t>
            </a:r>
            <a:r>
              <a:rPr sz="1200" spc="-5" dirty="0">
                <a:latin typeface="Arial"/>
                <a:cs typeface="Arial"/>
              </a:rPr>
              <a:t>usuário autenticado no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sistema:</a:t>
            </a:r>
            <a:endParaRPr sz="1200" dirty="0">
              <a:latin typeface="Arial"/>
              <a:cs typeface="Arial"/>
            </a:endParaRPr>
          </a:p>
          <a:p>
            <a:pPr marL="927100" lvl="2" indent="-228600">
              <a:lnSpc>
                <a:spcPct val="100000"/>
              </a:lnSpc>
              <a:spcBef>
                <a:spcPts val="740"/>
              </a:spcBef>
              <a:buAutoNum type="arabicPeriod"/>
              <a:tabLst>
                <a:tab pos="927100" algn="l"/>
              </a:tabLst>
            </a:pPr>
            <a:r>
              <a:rPr sz="1200" spc="-5" dirty="0">
                <a:latin typeface="Arial"/>
                <a:cs typeface="Arial"/>
              </a:rPr>
              <a:t>Clique no Menu Acadêmico, na parte superior esquerda </a:t>
            </a:r>
            <a:r>
              <a:rPr sz="1200" dirty="0">
                <a:latin typeface="Arial"/>
                <a:cs typeface="Arial"/>
              </a:rPr>
              <a:t>da</a:t>
            </a:r>
            <a:r>
              <a:rPr sz="1200" spc="70" dirty="0">
                <a:latin typeface="Arial"/>
                <a:cs typeface="Arial"/>
              </a:rPr>
              <a:t> </a:t>
            </a:r>
            <a:r>
              <a:rPr sz="1200" spc="-5" dirty="0" err="1">
                <a:latin typeface="Arial"/>
                <a:cs typeface="Arial"/>
              </a:rPr>
              <a:t>tela</a:t>
            </a:r>
            <a:r>
              <a:rPr sz="1200" spc="-5" dirty="0" smtClean="0">
                <a:latin typeface="Arial"/>
                <a:cs typeface="Arial"/>
              </a:rPr>
              <a:t>.</a:t>
            </a:r>
            <a:endParaRPr sz="1150" dirty="0">
              <a:latin typeface="Times New Roman"/>
              <a:cs typeface="Times New Roman"/>
            </a:endParaRPr>
          </a:p>
          <a:p>
            <a:pPr marL="919480" lvl="2" indent="-228600">
              <a:lnSpc>
                <a:spcPct val="100000"/>
              </a:lnSpc>
              <a:buSzPct val="91666"/>
              <a:buAutoNum type="arabicPeriod"/>
              <a:tabLst>
                <a:tab pos="919480" algn="l"/>
              </a:tabLst>
            </a:pPr>
            <a:r>
              <a:rPr sz="1200" spc="-5" dirty="0">
                <a:latin typeface="Arial"/>
                <a:cs typeface="Arial"/>
              </a:rPr>
              <a:t>Clique na opção Biblioteca </a:t>
            </a:r>
            <a:r>
              <a:rPr sz="1200" dirty="0">
                <a:latin typeface="Arial"/>
                <a:cs typeface="Arial"/>
              </a:rPr>
              <a:t>→ </a:t>
            </a:r>
            <a:r>
              <a:rPr sz="1200" spc="-5" dirty="0">
                <a:latin typeface="Arial"/>
                <a:cs typeface="Arial"/>
              </a:rPr>
              <a:t>Consultar</a:t>
            </a:r>
            <a:r>
              <a:rPr sz="1200" spc="4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Situação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55503" y="5410200"/>
            <a:ext cx="7421357" cy="7754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latin typeface="Arial"/>
                <a:cs typeface="Arial"/>
              </a:rPr>
              <a:t>2.3.1 </a:t>
            </a:r>
            <a:r>
              <a:rPr sz="1400" b="1" spc="-10" dirty="0">
                <a:latin typeface="Arial"/>
                <a:cs typeface="Arial"/>
              </a:rPr>
              <a:t>Renovar</a:t>
            </a:r>
            <a:r>
              <a:rPr sz="1400" b="1" spc="-25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Empréstimo</a:t>
            </a:r>
            <a:endParaRPr sz="1400" dirty="0">
              <a:latin typeface="Arial"/>
              <a:cs typeface="Arial"/>
            </a:endParaRPr>
          </a:p>
          <a:p>
            <a:pPr marL="12700" marR="5080" indent="457200">
              <a:lnSpc>
                <a:spcPct val="127400"/>
              </a:lnSpc>
              <a:spcBef>
                <a:spcPts val="110"/>
              </a:spcBef>
              <a:tabLst>
                <a:tab pos="3481704" algn="l"/>
              </a:tabLst>
            </a:pPr>
            <a:r>
              <a:rPr sz="1400" spc="-5" dirty="0">
                <a:latin typeface="Arial"/>
                <a:cs typeface="Arial"/>
              </a:rPr>
              <a:t>Na guia </a:t>
            </a:r>
            <a:r>
              <a:rPr sz="1400" i="1" spc="-5" dirty="0">
                <a:latin typeface="Arial"/>
                <a:cs typeface="Arial"/>
              </a:rPr>
              <a:t>Empréstimos </a:t>
            </a:r>
            <a:r>
              <a:rPr sz="1400" dirty="0">
                <a:latin typeface="Arial"/>
                <a:cs typeface="Arial"/>
              </a:rPr>
              <a:t>é </a:t>
            </a:r>
            <a:r>
              <a:rPr sz="1400" spc="-5" dirty="0">
                <a:latin typeface="Arial"/>
                <a:cs typeface="Arial"/>
              </a:rPr>
              <a:t>possível selecionar o(s) livro(s) </a:t>
            </a:r>
            <a:r>
              <a:rPr sz="1400" dirty="0">
                <a:latin typeface="Arial"/>
                <a:cs typeface="Arial"/>
              </a:rPr>
              <a:t>e </a:t>
            </a:r>
            <a:r>
              <a:rPr sz="1400" spc="-5" dirty="0">
                <a:latin typeface="Arial"/>
                <a:cs typeface="Arial"/>
              </a:rPr>
              <a:t>clicar em  </a:t>
            </a:r>
            <a:r>
              <a:rPr sz="1400" spc="-5" dirty="0" err="1">
                <a:latin typeface="Arial"/>
                <a:cs typeface="Arial"/>
              </a:rPr>
              <a:t>renovar</a:t>
            </a:r>
            <a:r>
              <a:rPr sz="1400" dirty="0">
                <a:latin typeface="Arial"/>
                <a:cs typeface="Arial"/>
              </a:rPr>
              <a:t> </a:t>
            </a:r>
            <a:r>
              <a:rPr sz="1400" spc="-5" dirty="0" err="1" smtClean="0">
                <a:latin typeface="Arial"/>
                <a:cs typeface="Arial"/>
              </a:rPr>
              <a:t>empréstimo</a:t>
            </a:r>
            <a:r>
              <a:rPr sz="1400" dirty="0" smtClean="0">
                <a:latin typeface="Arial"/>
                <a:cs typeface="Arial"/>
              </a:rPr>
              <a:t> (</a:t>
            </a:r>
            <a:r>
              <a:rPr lang="pt-BR" sz="1400" dirty="0" smtClean="0">
                <a:latin typeface="Arial"/>
                <a:cs typeface="Arial"/>
              </a:rPr>
              <a:t>                                        )</a:t>
            </a:r>
            <a:r>
              <a:rPr sz="1400" dirty="0" smtClean="0">
                <a:latin typeface="Arial"/>
                <a:cs typeface="Arial"/>
              </a:rPr>
              <a:t>	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49145" y="4899948"/>
            <a:ext cx="2360108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i="1" spc="-5" dirty="0">
                <a:latin typeface="Arial"/>
                <a:cs typeface="Arial"/>
              </a:rPr>
              <a:t>Ilustração </a:t>
            </a:r>
            <a:r>
              <a:rPr sz="1000" i="1" dirty="0">
                <a:latin typeface="Arial"/>
                <a:cs typeface="Arial"/>
              </a:rPr>
              <a:t>8: </a:t>
            </a:r>
            <a:r>
              <a:rPr sz="1000" i="1" spc="-5" dirty="0">
                <a:latin typeface="Arial"/>
                <a:cs typeface="Arial"/>
              </a:rPr>
              <a:t>Consultar</a:t>
            </a:r>
            <a:r>
              <a:rPr sz="1000" i="1" spc="-40" dirty="0">
                <a:latin typeface="Arial"/>
                <a:cs typeface="Arial"/>
              </a:rPr>
              <a:t> </a:t>
            </a:r>
            <a:r>
              <a:rPr sz="1000" i="1" spc="-5" dirty="0">
                <a:latin typeface="Arial"/>
                <a:cs typeface="Arial"/>
              </a:rPr>
              <a:t>Situação</a:t>
            </a:r>
            <a:endParaRPr sz="10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882880" y="2895601"/>
            <a:ext cx="6897293" cy="18393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8643323" y="7076481"/>
            <a:ext cx="267074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sz="1100" dirty="0">
                <a:latin typeface="Arial"/>
                <a:cs typeface="Arial"/>
              </a:rPr>
              <a:t>10</a:t>
            </a:fld>
            <a:endParaRPr sz="1100">
              <a:latin typeface="Arial"/>
              <a:cs typeface="Arial"/>
            </a:endParaRPr>
          </a:p>
        </p:txBody>
      </p:sp>
      <p:sp>
        <p:nvSpPr>
          <p:cNvPr id="9" name="object 4"/>
          <p:cNvSpPr/>
          <p:nvPr/>
        </p:nvSpPr>
        <p:spPr>
          <a:xfrm>
            <a:off x="1416721" y="5951367"/>
            <a:ext cx="1959086" cy="2188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20993" y="824739"/>
            <a:ext cx="5265046" cy="625812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880110" marR="868044" indent="-2540" algn="ctr">
              <a:lnSpc>
                <a:spcPts val="1150"/>
              </a:lnSpc>
              <a:spcBef>
                <a:spcPts val="80"/>
              </a:spcBef>
            </a:pPr>
            <a:r>
              <a:rPr sz="1000" b="1" spc="-5" dirty="0">
                <a:latin typeface="Arial"/>
                <a:cs typeface="Arial"/>
              </a:rPr>
              <a:t>MINISTÉRIO </a:t>
            </a:r>
            <a:r>
              <a:rPr sz="1000" b="1" dirty="0">
                <a:latin typeface="Arial"/>
                <a:cs typeface="Arial"/>
              </a:rPr>
              <a:t>DA </a:t>
            </a:r>
            <a:r>
              <a:rPr sz="1000" b="1" spc="-10" dirty="0">
                <a:latin typeface="Arial"/>
                <a:cs typeface="Arial"/>
              </a:rPr>
              <a:t>EDUCAÇÃO  </a:t>
            </a:r>
            <a:r>
              <a:rPr sz="1000" b="1" spc="-5" dirty="0">
                <a:latin typeface="Arial"/>
                <a:cs typeface="Arial"/>
              </a:rPr>
              <a:t>UNIVERSIDADE </a:t>
            </a:r>
            <a:r>
              <a:rPr sz="1000" b="1" spc="-10" dirty="0">
                <a:latin typeface="Arial"/>
                <a:cs typeface="Arial"/>
              </a:rPr>
              <a:t>FEDERAL </a:t>
            </a:r>
            <a:r>
              <a:rPr sz="1000" b="1" spc="-5" dirty="0">
                <a:latin typeface="Arial"/>
                <a:cs typeface="Arial"/>
              </a:rPr>
              <a:t>DO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PAMPA</a:t>
            </a:r>
            <a:endParaRPr sz="1000" dirty="0">
              <a:latin typeface="Arial"/>
              <a:cs typeface="Arial"/>
            </a:endParaRPr>
          </a:p>
          <a:p>
            <a:pPr marL="12700" marR="5080" algn="ctr">
              <a:lnSpc>
                <a:spcPts val="1150"/>
              </a:lnSpc>
            </a:pPr>
            <a:r>
              <a:rPr sz="1000" b="1" spc="-5" dirty="0">
                <a:latin typeface="Arial"/>
                <a:cs typeface="Arial"/>
              </a:rPr>
              <a:t>DIRETORIA DE TECNOLOGIA DE </a:t>
            </a:r>
            <a:r>
              <a:rPr sz="1000" b="1" spc="-10" dirty="0">
                <a:latin typeface="Arial"/>
                <a:cs typeface="Arial"/>
              </a:rPr>
              <a:t>INFORMAÇÃO </a:t>
            </a:r>
            <a:r>
              <a:rPr sz="1000" b="1" dirty="0">
                <a:latin typeface="Arial"/>
                <a:cs typeface="Arial"/>
              </a:rPr>
              <a:t>E </a:t>
            </a:r>
            <a:r>
              <a:rPr sz="1000" b="1" spc="-10" dirty="0">
                <a:latin typeface="Arial"/>
                <a:cs typeface="Arial"/>
              </a:rPr>
              <a:t>COMUNICAÇÃO  </a:t>
            </a:r>
            <a:r>
              <a:rPr sz="1000" b="1" spc="-5" dirty="0">
                <a:latin typeface="Arial"/>
                <a:cs typeface="Arial"/>
              </a:rPr>
              <a:t>COORDENADORIA DE DESENVOLVIMENTO DE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SISTEMAS</a:t>
            </a:r>
            <a:endParaRPr sz="10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61159" y="1450551"/>
            <a:ext cx="8109180" cy="6463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latin typeface="Arial"/>
                <a:cs typeface="Arial"/>
              </a:rPr>
              <a:t>2.3.2 </a:t>
            </a:r>
            <a:r>
              <a:rPr sz="1400" b="1" spc="-10" dirty="0" err="1">
                <a:latin typeface="Arial"/>
                <a:cs typeface="Arial"/>
              </a:rPr>
              <a:t>Cancelar</a:t>
            </a:r>
            <a:r>
              <a:rPr sz="1400" b="1" spc="-20" dirty="0">
                <a:latin typeface="Arial"/>
                <a:cs typeface="Arial"/>
              </a:rPr>
              <a:t> </a:t>
            </a:r>
            <a:r>
              <a:rPr sz="1400" b="1" spc="-10" dirty="0" err="1" smtClean="0">
                <a:latin typeface="Arial"/>
                <a:cs typeface="Arial"/>
              </a:rPr>
              <a:t>Reserva</a:t>
            </a:r>
            <a:endParaRPr lang="pt-BR" sz="14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endParaRPr lang="pt-BR" sz="1400" spc="-5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spc="-5" dirty="0" smtClean="0">
                <a:latin typeface="Arial"/>
                <a:cs typeface="Arial"/>
              </a:rPr>
              <a:t>Na </a:t>
            </a:r>
            <a:r>
              <a:rPr sz="1400" spc="-5" dirty="0">
                <a:latin typeface="Arial"/>
                <a:cs typeface="Arial"/>
              </a:rPr>
              <a:t>guia </a:t>
            </a:r>
            <a:r>
              <a:rPr sz="1400" i="1" spc="-5" dirty="0">
                <a:latin typeface="Arial"/>
                <a:cs typeface="Arial"/>
              </a:rPr>
              <a:t>Reservas </a:t>
            </a:r>
            <a:r>
              <a:rPr sz="1400" dirty="0">
                <a:latin typeface="Arial"/>
                <a:cs typeface="Arial"/>
              </a:rPr>
              <a:t>é </a:t>
            </a:r>
            <a:r>
              <a:rPr sz="1400" spc="-5" dirty="0">
                <a:latin typeface="Arial"/>
                <a:cs typeface="Arial"/>
              </a:rPr>
              <a:t>possível selecionar o(s) livro(s) </a:t>
            </a:r>
            <a:r>
              <a:rPr sz="1400" dirty="0">
                <a:latin typeface="Arial"/>
                <a:cs typeface="Arial"/>
              </a:rPr>
              <a:t>e </a:t>
            </a:r>
            <a:r>
              <a:rPr sz="1400" spc="-5" dirty="0">
                <a:latin typeface="Arial"/>
                <a:cs typeface="Arial"/>
              </a:rPr>
              <a:t>clicar em  </a:t>
            </a:r>
            <a:r>
              <a:rPr sz="1400" spc="-5" dirty="0" err="1">
                <a:latin typeface="Arial"/>
                <a:cs typeface="Arial"/>
              </a:rPr>
              <a:t>cancelar</a:t>
            </a:r>
            <a:r>
              <a:rPr sz="1400" spc="5" dirty="0">
                <a:latin typeface="Arial"/>
                <a:cs typeface="Arial"/>
              </a:rPr>
              <a:t> </a:t>
            </a:r>
            <a:r>
              <a:rPr sz="1400" spc="-5" dirty="0" err="1" smtClean="0">
                <a:latin typeface="Arial"/>
                <a:cs typeface="Arial"/>
              </a:rPr>
              <a:t>reserva</a:t>
            </a:r>
            <a:r>
              <a:rPr lang="pt-BR" sz="1400" spc="-5" dirty="0" smtClean="0">
                <a:latin typeface="Arial"/>
                <a:cs typeface="Arial"/>
              </a:rPr>
              <a:t>   (</a:t>
            </a:r>
            <a:r>
              <a:rPr sz="1400" dirty="0">
                <a:latin typeface="Arial"/>
                <a:cs typeface="Arial"/>
              </a:rPr>
              <a:t>	</a:t>
            </a:r>
            <a:r>
              <a:rPr lang="pt-BR" sz="1400" dirty="0" smtClean="0">
                <a:latin typeface="Arial"/>
                <a:cs typeface="Arial"/>
              </a:rPr>
              <a:t>           )        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81879" y="4419600"/>
            <a:ext cx="5375985" cy="456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latin typeface="Arial"/>
                <a:cs typeface="Arial"/>
              </a:rPr>
              <a:t>2.3.3</a:t>
            </a:r>
            <a:r>
              <a:rPr sz="1400" b="1" spc="-85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Multas</a:t>
            </a:r>
            <a:endParaRPr sz="1400" dirty="0">
              <a:latin typeface="Arial"/>
              <a:cs typeface="Arial"/>
            </a:endParaRPr>
          </a:p>
          <a:p>
            <a:pPr marL="458470">
              <a:lnSpc>
                <a:spcPct val="100000"/>
              </a:lnSpc>
              <a:spcBef>
                <a:spcPts val="170"/>
              </a:spcBef>
            </a:pPr>
            <a:r>
              <a:rPr sz="1400" spc="-5" dirty="0">
                <a:latin typeface="Arial"/>
                <a:cs typeface="Arial"/>
              </a:rPr>
              <a:t>Na guia </a:t>
            </a:r>
            <a:r>
              <a:rPr sz="1400" i="1" spc="-10" dirty="0">
                <a:latin typeface="Arial"/>
                <a:cs typeface="Arial"/>
              </a:rPr>
              <a:t>Multas </a:t>
            </a:r>
            <a:r>
              <a:rPr sz="1400" dirty="0">
                <a:latin typeface="Arial"/>
                <a:cs typeface="Arial"/>
              </a:rPr>
              <a:t>é </a:t>
            </a:r>
            <a:r>
              <a:rPr sz="1400" spc="-5" dirty="0">
                <a:latin typeface="Arial"/>
                <a:cs typeface="Arial"/>
              </a:rPr>
              <a:t>possível visualizar as</a:t>
            </a:r>
            <a:r>
              <a:rPr sz="1400" spc="25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multas.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486746" y="3733800"/>
            <a:ext cx="2861385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i="1" spc="-5" dirty="0">
                <a:latin typeface="Arial"/>
                <a:cs typeface="Arial"/>
              </a:rPr>
              <a:t>Ilustração 9: Visualização de</a:t>
            </a:r>
            <a:r>
              <a:rPr sz="1000" i="1" spc="-10" dirty="0">
                <a:latin typeface="Arial"/>
                <a:cs typeface="Arial"/>
              </a:rPr>
              <a:t> </a:t>
            </a:r>
            <a:r>
              <a:rPr sz="1000" i="1" spc="-5" dirty="0">
                <a:latin typeface="Arial"/>
                <a:cs typeface="Arial"/>
              </a:rPr>
              <a:t>Reservas</a:t>
            </a:r>
            <a:endParaRPr sz="1000" dirty="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319343" y="2719990"/>
            <a:ext cx="7714727" cy="7860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8643323" y="7076481"/>
            <a:ext cx="267074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10"/>
              </a:lnSpc>
            </a:pPr>
            <a:fld id="{81D60167-4931-47E6-BA6A-407CBD079E47}" type="slidenum">
              <a:rPr sz="1100" dirty="0">
                <a:latin typeface="Arial"/>
                <a:cs typeface="Arial"/>
              </a:rPr>
              <a:t>11</a:t>
            </a:fld>
            <a:endParaRPr sz="1100">
              <a:latin typeface="Arial"/>
              <a:cs typeface="Arial"/>
            </a:endParaRPr>
          </a:p>
        </p:txBody>
      </p:sp>
      <p:sp>
        <p:nvSpPr>
          <p:cNvPr id="10" name="object 3"/>
          <p:cNvSpPr/>
          <p:nvPr/>
        </p:nvSpPr>
        <p:spPr>
          <a:xfrm>
            <a:off x="7792665" y="1879845"/>
            <a:ext cx="1241405" cy="211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r>
              <a:rPr lang="pt-BR" dirty="0" smtClean="0"/>
              <a:t>                      </a:t>
            </a:r>
            <a:endParaRPr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26</TotalTime>
  <Words>803</Words>
  <Application>Microsoft Office PowerPoint</Application>
  <PresentationFormat>Personalizar</PresentationFormat>
  <Paragraphs>158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Austin</vt:lpstr>
      <vt:lpstr>Gestão Unificada de Recursos  Institucionais – GURI Módulo de Biblioteca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GURI_Manual_Biblioteca</dc:title>
  <dc:creator>VANESSA ABREU DIAS</dc:creator>
  <cp:lastModifiedBy>VANESSA ABREU DIAS</cp:lastModifiedBy>
  <cp:revision>5</cp:revision>
  <dcterms:created xsi:type="dcterms:W3CDTF">2016-06-22T13:47:49Z</dcterms:created>
  <dcterms:modified xsi:type="dcterms:W3CDTF">2016-06-27T18:37:20Z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2016-06-21T00:00:00Z</vt:filetime>
  </property>
  <property fmtid="{D5CDD505-2E9C-101B-9397-08002B2CF9AE}" pid="3" name="Creator">
    <vt:lpwstr>Writer</vt:lpwstr>
  </property>
  <property fmtid="{D5CDD505-2E9C-101B-9397-08002B2CF9AE}" pid="4" name="LastSaved">
    <vt:filetime>2016-06-22T00:00:00Z</vt:filetime>
  </property>
</Properties>
</file>